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
      <p:font typeface="Lora"/>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Lora-bold.fntdata"/><Relationship Id="rId41" Type="http://schemas.openxmlformats.org/officeDocument/2006/relationships/font" Target="fonts/Lora-regular.fntdata"/><Relationship Id="rId22" Type="http://schemas.openxmlformats.org/officeDocument/2006/relationships/slide" Target="slides/slide17.xml"/><Relationship Id="rId44" Type="http://schemas.openxmlformats.org/officeDocument/2006/relationships/font" Target="fonts/Lora-boldItalic.fntdata"/><Relationship Id="rId21" Type="http://schemas.openxmlformats.org/officeDocument/2006/relationships/slide" Target="slides/slide16.xml"/><Relationship Id="rId43" Type="http://schemas.openxmlformats.org/officeDocument/2006/relationships/font" Target="fonts/Lora-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Open up RStudio, you can find the lecture as usual on the github site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fc388b3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6fc388b36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fc388b36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6fc388b36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fc388b36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fc388b36c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fc388b36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6fc388b36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fc388b36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6fc388b36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fc388b36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6fc388b36c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fc388b36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6fc388b36c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6fc388b36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6fc388b36c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6fc388b36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6fc388b36c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fc388b36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6fc388b36c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3147eb27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3147eb27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fc388b36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6fc388b36c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fc388b36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6fc388b36c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fc388b36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6fc388b36c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fc388b36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6fc388b36c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6fc388b36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6fc388b36c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fc0ec971c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6fc0ec971c_4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fc0ec971c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6fc0ec971c_4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fc0ec971c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6fc0ec971c_4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fc388b36c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6fc388b36c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fc388b36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6fc388b36c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6fc388b36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6fc388b36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fc0ec97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6fc0ec97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fc388b36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6fc388b36c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3147eb2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3147eb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fc388b3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6fc388b36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fc388b3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6fc388b36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434343"/>
              </a:buClr>
              <a:buSzPts val="1800"/>
              <a:buFont typeface="Nunito"/>
              <a:buChar char="●"/>
              <a:defRPr>
                <a:solidFill>
                  <a:srgbClr val="434343"/>
                </a:solidFill>
                <a:latin typeface="Nunito"/>
                <a:ea typeface="Nunito"/>
                <a:cs typeface="Nunito"/>
                <a:sym typeface="Nunito"/>
              </a:defRPr>
            </a:lvl1pPr>
            <a:lvl2pPr indent="-317500" lvl="1" marL="9144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2pPr>
            <a:lvl3pPr indent="-317500" lvl="2" marL="13716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3pPr>
            <a:lvl4pPr indent="-317500" lvl="3" marL="18288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4pPr>
            <a:lvl5pPr indent="-317500" lvl="4" marL="22860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5pPr>
            <a:lvl6pPr indent="-317500" lvl="5" marL="27432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6pPr>
            <a:lvl7pPr indent="-317500" lvl="6" marL="32004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7pPr>
            <a:lvl8pPr indent="-317500" lvl="7" marL="3657600" algn="l">
              <a:lnSpc>
                <a:spcPct val="115000"/>
              </a:lnSpc>
              <a:spcBef>
                <a:spcPts val="1600"/>
              </a:spcBef>
              <a:spcAft>
                <a:spcPts val="0"/>
              </a:spcAft>
              <a:buClr>
                <a:srgbClr val="434343"/>
              </a:buClr>
              <a:buSzPts val="1400"/>
              <a:buFont typeface="Nunito"/>
              <a:buChar char="○"/>
              <a:defRPr>
                <a:solidFill>
                  <a:srgbClr val="434343"/>
                </a:solidFill>
                <a:latin typeface="Nunito"/>
                <a:ea typeface="Nunito"/>
                <a:cs typeface="Nunito"/>
                <a:sym typeface="Nunito"/>
              </a:defRPr>
            </a:lvl8pPr>
            <a:lvl9pPr indent="-317500" lvl="8" marL="4114800" algn="l">
              <a:lnSpc>
                <a:spcPct val="115000"/>
              </a:lnSpc>
              <a:spcBef>
                <a:spcPts val="1600"/>
              </a:spcBef>
              <a:spcAft>
                <a:spcPts val="1600"/>
              </a:spcAft>
              <a:buClr>
                <a:srgbClr val="434343"/>
              </a:buClr>
              <a:buSzPts val="1400"/>
              <a:buFont typeface="Nunito"/>
              <a:buChar char="■"/>
              <a:defRPr>
                <a:solidFill>
                  <a:srgbClr val="434343"/>
                </a:solidFill>
                <a:latin typeface="Nunito"/>
                <a:ea typeface="Nunito"/>
                <a:cs typeface="Nunito"/>
                <a:sym typeface="Nunito"/>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type="title"/>
          </p:nvPr>
        </p:nvSpPr>
        <p:spPr>
          <a:xfrm>
            <a:off x="69600" y="23775"/>
            <a:ext cx="914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800"/>
              <a:buNone/>
              <a:defRPr>
                <a:solidFill>
                  <a:srgbClr val="43434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0" y="0"/>
            <a:ext cx="9144000" cy="572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
          <p:cNvSpPr txBox="1"/>
          <p:nvPr>
            <p:ph type="title"/>
          </p:nvPr>
        </p:nvSpPr>
        <p:spPr>
          <a:xfrm>
            <a:off x="-100" y="0"/>
            <a:ext cx="914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2pPr>
            <a:lvl3pPr lvl="2"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3pPr>
            <a:lvl4pPr lvl="3"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4pPr>
            <a:lvl5pPr lvl="4"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5pPr>
            <a:lvl6pPr lvl="5"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6pPr>
            <a:lvl7pPr lvl="6"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7pPr>
            <a:lvl8pPr lvl="7"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8pPr>
            <a:lvl9pPr lvl="8"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hyperlink" Target="https://www.nature.com/articles/nmeth.2613/figures/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en.wikipedia.org/wiki/Guinness" TargetMode="External"/><Relationship Id="rId5" Type="http://schemas.openxmlformats.org/officeDocument/2006/relationships/hyperlink" Target="https://en.wikipedia.org/wiki/William_Sealy_Gosset" TargetMode="External"/><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www.nature.com/articles/nmeth.2613/figures/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www.nature.com/articles/nmeth.2613/figures/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www.nature.com/articles/nmeth.2613/figures/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www.nature.com/articles/nmeth.2613/figures/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hyperlink" Target="https://www.nature.com/articles/nmeth.2613/figures/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22.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22.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22.png"/><Relationship Id="rId6"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17.png"/><Relationship Id="rId6"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hyperlink" Target="https://en.wikipedia.org/wiki/Welch%E2%80%93Satterthwaite_equat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genomicsclass.github.io/book/pages/clt_and_t-distribution.html" TargetMode="External"/><Relationship Id="rId4" Type="http://schemas.openxmlformats.org/officeDocument/2006/relationships/hyperlink" Target="http://genomicsclass.github.io/book/pages/t-tests_in_practice.html" TargetMode="External"/><Relationship Id="rId5" Type="http://schemas.openxmlformats.org/officeDocument/2006/relationships/image" Target="../media/image17.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hyperlink" Target="http://genomicsclass.github.io/book/pages/clt_and_t-distribution.html" TargetMode="External"/><Relationship Id="rId5" Type="http://schemas.openxmlformats.org/officeDocument/2006/relationships/hyperlink" Target="http://genomicsclass.github.io/book/pages/t-tests_in_practic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nature.com/articles/nmeth.2613/figures/2"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nature.com/articles/nmeth.2613/figures/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www.nature.com/articles/nmeth.2698/figures/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www.nature.com/articles/nmeth.2698/figures/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 name="Shape 54"/>
        <p:cNvGrpSpPr/>
        <p:nvPr/>
      </p:nvGrpSpPr>
      <p:grpSpPr>
        <a:xfrm>
          <a:off x="0" y="0"/>
          <a:ext cx="0" cy="0"/>
          <a:chOff x="0" y="0"/>
          <a:chExt cx="0" cy="0"/>
        </a:xfrm>
      </p:grpSpPr>
      <p:sp>
        <p:nvSpPr>
          <p:cNvPr id="55" name="Google Shape;55;p13"/>
          <p:cNvSpPr txBox="1"/>
          <p:nvPr/>
        </p:nvSpPr>
        <p:spPr>
          <a:xfrm>
            <a:off x="373800" y="3608125"/>
            <a:ext cx="83964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Meeting #1</a:t>
            </a:r>
            <a:r>
              <a:rPr b="1" lang="en" sz="2000">
                <a:latin typeface="Nunito"/>
                <a:ea typeface="Nunito"/>
                <a:cs typeface="Nunito"/>
                <a:sym typeface="Nunito"/>
              </a:rPr>
              <a:t>4</a:t>
            </a:r>
            <a:r>
              <a:rPr b="0" i="0" lang="en" sz="2000" u="none" cap="none" strike="noStrike">
                <a:solidFill>
                  <a:srgbClr val="000000"/>
                </a:solidFill>
                <a:latin typeface="Nunito"/>
                <a:ea typeface="Nunito"/>
                <a:cs typeface="Nunito"/>
                <a:sym typeface="Nunito"/>
              </a:rPr>
              <a:t>. </a:t>
            </a:r>
            <a:r>
              <a:rPr b="0" i="0" lang="en" sz="2000" u="none" cap="none" strike="noStrike">
                <a:solidFill>
                  <a:schemeClr val="dk1"/>
                </a:solidFill>
                <a:latin typeface="Nunito"/>
                <a:ea typeface="Nunito"/>
                <a:cs typeface="Nunito"/>
                <a:sym typeface="Nunito"/>
              </a:rPr>
              <a:t>The </a:t>
            </a:r>
            <a:r>
              <a:rPr lang="en" sz="2000">
                <a:solidFill>
                  <a:schemeClr val="dk1"/>
                </a:solidFill>
                <a:latin typeface="Nunito"/>
                <a:ea typeface="Nunito"/>
                <a:cs typeface="Nunito"/>
                <a:sym typeface="Nunito"/>
              </a:rPr>
              <a:t>t-statistic, t-distribution, t-tests, and p-values</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Nunito"/>
                <a:ea typeface="Nunito"/>
                <a:cs typeface="Nunito"/>
                <a:sym typeface="Nunito"/>
              </a:rPr>
              <a:t>Aaron Quinlan</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000"/>
              <a:buFont typeface="Arial"/>
              <a:buNone/>
            </a:pPr>
            <a:r>
              <a:rPr lang="en" sz="2000">
                <a:latin typeface="Nunito"/>
                <a:ea typeface="Nunito"/>
                <a:cs typeface="Nunito"/>
                <a:sym typeface="Nunito"/>
              </a:rPr>
              <a:t>November</a:t>
            </a:r>
            <a:r>
              <a:rPr b="0" i="0" lang="en" sz="2000" u="none" cap="none" strike="noStrike">
                <a:solidFill>
                  <a:srgbClr val="000000"/>
                </a:solidFill>
                <a:latin typeface="Nunito"/>
                <a:ea typeface="Nunito"/>
                <a:cs typeface="Nunito"/>
                <a:sym typeface="Nunito"/>
              </a:rPr>
              <a:t> </a:t>
            </a:r>
            <a:r>
              <a:rPr lang="en" sz="2000">
                <a:latin typeface="Nunito"/>
                <a:ea typeface="Nunito"/>
                <a:cs typeface="Nunito"/>
                <a:sym typeface="Nunito"/>
              </a:rPr>
              <a:t>4</a:t>
            </a:r>
            <a:r>
              <a:rPr b="0" i="0" lang="en" sz="2000" u="none" cap="none" strike="noStrike">
                <a:solidFill>
                  <a:srgbClr val="000000"/>
                </a:solidFill>
                <a:latin typeface="Nunito"/>
                <a:ea typeface="Nunito"/>
                <a:cs typeface="Nunito"/>
                <a:sym typeface="Nunito"/>
              </a:rPr>
              <a:t>, 2019</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Nunito"/>
                <a:ea typeface="Nunito"/>
                <a:cs typeface="Nunito"/>
                <a:sym typeface="Nunito"/>
              </a:rPr>
              <a:t>bit.ly//sllobs</a:t>
            </a:r>
            <a:endParaRPr b="0" i="0" sz="2000" u="none" cap="none" strike="noStrike">
              <a:solidFill>
                <a:srgbClr val="000000"/>
              </a:solidFill>
              <a:latin typeface="Nunito"/>
              <a:ea typeface="Nunito"/>
              <a:cs typeface="Nunito"/>
              <a:sym typeface="Nunito"/>
            </a:endParaRPr>
          </a:p>
        </p:txBody>
      </p:sp>
      <p:pic>
        <p:nvPicPr>
          <p:cNvPr id="56" name="Google Shape;56;p13"/>
          <p:cNvPicPr preferRelativeResize="0"/>
          <p:nvPr/>
        </p:nvPicPr>
        <p:blipFill rotWithShape="1">
          <a:blip r:embed="rId3">
            <a:alphaModFix/>
          </a:blip>
          <a:srcRect b="0" l="0" r="0" t="0"/>
          <a:stretch/>
        </p:blipFill>
        <p:spPr>
          <a:xfrm>
            <a:off x="1767288" y="234400"/>
            <a:ext cx="5609420" cy="330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But we need to control for the noise in our measurement!</a:t>
            </a:r>
            <a:endParaRPr b="1" sz="2400"/>
          </a:p>
        </p:txBody>
      </p:sp>
      <p:pic>
        <p:nvPicPr>
          <p:cNvPr id="159" name="Google Shape;159;p22"/>
          <p:cNvPicPr preferRelativeResize="0"/>
          <p:nvPr/>
        </p:nvPicPr>
        <p:blipFill rotWithShape="1">
          <a:blip r:embed="rId3">
            <a:alphaModFix/>
          </a:blip>
          <a:srcRect b="0" l="0" r="65753" t="0"/>
          <a:stretch/>
        </p:blipFill>
        <p:spPr>
          <a:xfrm>
            <a:off x="311700" y="1835550"/>
            <a:ext cx="2376875" cy="1926250"/>
          </a:xfrm>
          <a:prstGeom prst="rect">
            <a:avLst/>
          </a:prstGeom>
          <a:noFill/>
          <a:ln>
            <a:noFill/>
          </a:ln>
        </p:spPr>
      </p:pic>
      <p:sp>
        <p:nvSpPr>
          <p:cNvPr id="160" name="Google Shape;160;p22"/>
          <p:cNvSpPr txBox="1"/>
          <p:nvPr/>
        </p:nvSpPr>
        <p:spPr>
          <a:xfrm>
            <a:off x="178850" y="597075"/>
            <a:ext cx="87690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We assume the reference value (that is, the </a:t>
            </a:r>
            <a:r>
              <a:rPr lang="en">
                <a:solidFill>
                  <a:schemeClr val="dk1"/>
                </a:solidFill>
                <a:latin typeface="Nunito"/>
                <a:ea typeface="Nunito"/>
                <a:cs typeface="Nunito"/>
                <a:sym typeface="Nunito"/>
              </a:rPr>
              <a:t>population mean, </a:t>
            </a:r>
            <a:r>
              <a:rPr lang="en">
                <a:solidFill>
                  <a:srgbClr val="1155CC"/>
                </a:solidFill>
                <a:latin typeface="Nunito"/>
                <a:ea typeface="Nunito"/>
                <a:cs typeface="Nunito"/>
                <a:sym typeface="Nunito"/>
              </a:rPr>
              <a:t>𝜇=10</a:t>
            </a:r>
            <a:r>
              <a:rPr lang="en">
                <a:solidFill>
                  <a:schemeClr val="dk1"/>
                </a:solidFill>
                <a:latin typeface="Nunito"/>
                <a:ea typeface="Nunito"/>
                <a:cs typeface="Nunito"/>
                <a:sym typeface="Nunito"/>
              </a:rPr>
              <a:t>) </a:t>
            </a:r>
            <a:r>
              <a:rPr lang="en">
                <a:latin typeface="Nunito"/>
                <a:ea typeface="Nunito"/>
                <a:cs typeface="Nunito"/>
                <a:sym typeface="Nunito"/>
              </a:rPr>
              <a:t>comes from many precise estimates and is correct. We need to know the "noise" in our measurement of protein expression to assess whether our observed expression value (</a:t>
            </a:r>
            <a:r>
              <a:rPr lang="en">
                <a:solidFill>
                  <a:srgbClr val="1155CC"/>
                </a:solidFill>
                <a:latin typeface="Nunito"/>
                <a:ea typeface="Nunito"/>
                <a:cs typeface="Nunito"/>
                <a:sym typeface="Nunito"/>
              </a:rPr>
              <a:t>x=12</a:t>
            </a:r>
            <a:r>
              <a:rPr lang="en">
                <a:latin typeface="Nunito"/>
                <a:ea typeface="Nunito"/>
                <a:cs typeface="Nunito"/>
                <a:sym typeface="Nunito"/>
              </a:rPr>
              <a:t>) is expected under the null. </a:t>
            </a:r>
            <a:r>
              <a:rPr lang="en">
                <a:solidFill>
                  <a:srgbClr val="1155CC"/>
                </a:solidFill>
                <a:latin typeface="Nunito"/>
                <a:ea typeface="Nunito"/>
                <a:cs typeface="Nunito"/>
                <a:sym typeface="Nunito"/>
              </a:rPr>
              <a:t>We therefore estimate the spread of our measurement with repeated measurements.</a:t>
            </a:r>
            <a:endParaRPr>
              <a:solidFill>
                <a:srgbClr val="1155CC"/>
              </a:solidFill>
              <a:latin typeface="Nunito"/>
              <a:ea typeface="Nunito"/>
              <a:cs typeface="Nunito"/>
              <a:sym typeface="Nunito"/>
            </a:endParaRPr>
          </a:p>
        </p:txBody>
      </p:sp>
      <p:grpSp>
        <p:nvGrpSpPr>
          <p:cNvPr id="161" name="Google Shape;161;p22"/>
          <p:cNvGrpSpPr/>
          <p:nvPr/>
        </p:nvGrpSpPr>
        <p:grpSpPr>
          <a:xfrm>
            <a:off x="102650" y="3357625"/>
            <a:ext cx="3087600" cy="906800"/>
            <a:chOff x="102650" y="3357625"/>
            <a:chExt cx="3087600" cy="906800"/>
          </a:xfrm>
        </p:grpSpPr>
        <p:sp>
          <p:nvSpPr>
            <p:cNvPr id="162" name="Google Shape;162;p22"/>
            <p:cNvSpPr txBox="1"/>
            <p:nvPr/>
          </p:nvSpPr>
          <p:spPr>
            <a:xfrm>
              <a:off x="102650" y="3876825"/>
              <a:ext cx="30876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obs_exp = c(12.0,11.5,9.5,10.5,10.8)</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mean(</a:t>
              </a:r>
              <a:r>
                <a:rPr lang="en" sz="1000">
                  <a:solidFill>
                    <a:schemeClr val="dk1"/>
                  </a:solidFill>
                  <a:latin typeface="Consolas"/>
                  <a:ea typeface="Consolas"/>
                  <a:cs typeface="Consolas"/>
                  <a:sym typeface="Consolas"/>
                </a:rPr>
                <a:t>obs_exp)</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solidFill>
                    <a:schemeClr val="dk1"/>
                  </a:solidFill>
                  <a:latin typeface="Consolas"/>
                  <a:ea typeface="Consolas"/>
                  <a:cs typeface="Consolas"/>
                  <a:sym typeface="Consolas"/>
                </a:rPr>
                <a:t>[1] 10.86</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sd(</a:t>
              </a:r>
              <a:r>
                <a:rPr lang="en" sz="1000">
                  <a:solidFill>
                    <a:schemeClr val="dk1"/>
                  </a:solidFill>
                  <a:latin typeface="Consolas"/>
                  <a:ea typeface="Consolas"/>
                  <a:cs typeface="Consolas"/>
                  <a:sym typeface="Consolas"/>
                </a:rPr>
                <a:t>obs_exp</a:t>
              </a:r>
              <a:r>
                <a:rPr lang="en" sz="1000">
                  <a:latin typeface="Consolas"/>
                  <a:ea typeface="Consolas"/>
                  <a:cs typeface="Consolas"/>
                  <a:sym typeface="Consolas"/>
                </a:rPr>
                <a:t>) </a:t>
              </a:r>
              <a:r>
                <a:rPr lang="en" sz="1000">
                  <a:solidFill>
                    <a:srgbClr val="CC0000"/>
                  </a:solidFill>
                  <a:latin typeface="Consolas"/>
                  <a:ea typeface="Consolas"/>
                  <a:cs typeface="Consolas"/>
                  <a:sym typeface="Consolas"/>
                </a:rPr>
                <a:t># s.d.</a:t>
              </a:r>
              <a:endParaRPr sz="1000">
                <a:solidFill>
                  <a:srgbClr val="CC0000"/>
                </a:solidFill>
                <a:latin typeface="Consolas"/>
                <a:ea typeface="Consolas"/>
                <a:cs typeface="Consolas"/>
                <a:sym typeface="Consolas"/>
              </a:endParaRPr>
            </a:p>
            <a:p>
              <a:pPr indent="0" lvl="0" marL="0" rtl="0" algn="l">
                <a:spcBef>
                  <a:spcPts val="0"/>
                </a:spcBef>
                <a:spcAft>
                  <a:spcPts val="0"/>
                </a:spcAft>
                <a:buNone/>
              </a:pPr>
              <a:r>
                <a:rPr lang="en" sz="1000">
                  <a:solidFill>
                    <a:srgbClr val="CC0000"/>
                  </a:solidFill>
                  <a:latin typeface="Consolas"/>
                  <a:ea typeface="Consolas"/>
                  <a:cs typeface="Consolas"/>
                  <a:sym typeface="Consolas"/>
                </a:rPr>
                <a:t>[1] 0.9607289</a:t>
              </a:r>
              <a:endParaRPr sz="1000">
                <a:solidFill>
                  <a:srgbClr val="CC0000"/>
                </a:solidFill>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sd(obs_exp)/sqrt(length(obs_exp)) </a:t>
              </a:r>
              <a:r>
                <a:rPr lang="en" sz="1000">
                  <a:solidFill>
                    <a:srgbClr val="3C78D8"/>
                  </a:solidFill>
                  <a:latin typeface="Consolas"/>
                  <a:ea typeface="Consolas"/>
                  <a:cs typeface="Consolas"/>
                  <a:sym typeface="Consolas"/>
                </a:rPr>
                <a:t># s.e.m</a:t>
              </a:r>
              <a:endParaRPr sz="1000">
                <a:solidFill>
                  <a:srgbClr val="3C78D8"/>
                </a:solidFill>
                <a:latin typeface="Consolas"/>
                <a:ea typeface="Consolas"/>
                <a:cs typeface="Consolas"/>
                <a:sym typeface="Consolas"/>
              </a:endParaRPr>
            </a:p>
            <a:p>
              <a:pPr indent="0" lvl="0" marL="0" rtl="0" algn="l">
                <a:spcBef>
                  <a:spcPts val="0"/>
                </a:spcBef>
                <a:spcAft>
                  <a:spcPts val="0"/>
                </a:spcAft>
                <a:buNone/>
              </a:pPr>
              <a:r>
                <a:rPr lang="en" sz="1000">
                  <a:solidFill>
                    <a:srgbClr val="3C78D8"/>
                  </a:solidFill>
                  <a:latin typeface="Consolas"/>
                  <a:ea typeface="Consolas"/>
                  <a:cs typeface="Consolas"/>
                  <a:sym typeface="Consolas"/>
                </a:rPr>
                <a:t>[1] 0.429651</a:t>
              </a:r>
              <a:endParaRPr sz="1000">
                <a:solidFill>
                  <a:srgbClr val="3C78D8"/>
                </a:solidFill>
                <a:latin typeface="Consolas"/>
                <a:ea typeface="Consolas"/>
                <a:cs typeface="Consolas"/>
                <a:sym typeface="Consolas"/>
              </a:endParaRPr>
            </a:p>
            <a:p>
              <a:pPr indent="0" lvl="0" marL="0" rtl="0" algn="l">
                <a:spcBef>
                  <a:spcPts val="0"/>
                </a:spcBef>
                <a:spcAft>
                  <a:spcPts val="0"/>
                </a:spcAft>
                <a:buNone/>
              </a:pPr>
              <a:r>
                <a:t/>
              </a:r>
              <a:endParaRPr sz="1000">
                <a:solidFill>
                  <a:srgbClr val="CC0000"/>
                </a:solidFill>
                <a:latin typeface="Consolas"/>
                <a:ea typeface="Consolas"/>
                <a:cs typeface="Consolas"/>
                <a:sym typeface="Consolas"/>
              </a:endParaRPr>
            </a:p>
          </p:txBody>
        </p:sp>
        <p:cxnSp>
          <p:nvCxnSpPr>
            <p:cNvPr id="163" name="Google Shape;163;p22"/>
            <p:cNvCxnSpPr/>
            <p:nvPr/>
          </p:nvCxnSpPr>
          <p:spPr>
            <a:xfrm flipH="1" rot="10800000">
              <a:off x="1223050" y="3357625"/>
              <a:ext cx="1050000" cy="576900"/>
            </a:xfrm>
            <a:prstGeom prst="straightConnector1">
              <a:avLst/>
            </a:prstGeom>
            <a:noFill/>
            <a:ln cap="flat" cmpd="sng" w="9525">
              <a:solidFill>
                <a:schemeClr val="dk2"/>
              </a:solidFill>
              <a:prstDash val="solid"/>
              <a:round/>
              <a:headEnd len="med" w="med" type="none"/>
              <a:tailEnd len="med" w="med" type="stealth"/>
            </a:ln>
          </p:spPr>
        </p:cxnSp>
        <p:cxnSp>
          <p:nvCxnSpPr>
            <p:cNvPr id="164" name="Google Shape;164;p22"/>
            <p:cNvCxnSpPr/>
            <p:nvPr/>
          </p:nvCxnSpPr>
          <p:spPr>
            <a:xfrm rot="10800000">
              <a:off x="1349925" y="3392325"/>
              <a:ext cx="473100" cy="559500"/>
            </a:xfrm>
            <a:prstGeom prst="straightConnector1">
              <a:avLst/>
            </a:prstGeom>
            <a:noFill/>
            <a:ln cap="flat" cmpd="sng" w="9525">
              <a:solidFill>
                <a:schemeClr val="dk2"/>
              </a:solidFill>
              <a:prstDash val="solid"/>
              <a:round/>
              <a:headEnd len="med" w="med" type="none"/>
              <a:tailEnd len="med" w="med" type="stealth"/>
            </a:ln>
          </p:spPr>
        </p:cxnSp>
        <p:cxnSp>
          <p:nvCxnSpPr>
            <p:cNvPr id="165" name="Google Shape;165;p22"/>
            <p:cNvCxnSpPr/>
            <p:nvPr/>
          </p:nvCxnSpPr>
          <p:spPr>
            <a:xfrm flipH="1" rot="10800000">
              <a:off x="1528800" y="3392450"/>
              <a:ext cx="594300" cy="570900"/>
            </a:xfrm>
            <a:prstGeom prst="straightConnector1">
              <a:avLst/>
            </a:prstGeom>
            <a:noFill/>
            <a:ln cap="flat" cmpd="sng" w="9525">
              <a:solidFill>
                <a:schemeClr val="dk2"/>
              </a:solidFill>
              <a:prstDash val="solid"/>
              <a:round/>
              <a:headEnd len="med" w="med" type="none"/>
              <a:tailEnd len="med" w="med" type="stealth"/>
            </a:ln>
          </p:spPr>
        </p:cxnSp>
        <p:cxnSp>
          <p:nvCxnSpPr>
            <p:cNvPr id="166" name="Google Shape;166;p22"/>
            <p:cNvCxnSpPr/>
            <p:nvPr/>
          </p:nvCxnSpPr>
          <p:spPr>
            <a:xfrm rot="10800000">
              <a:off x="1892225" y="3374900"/>
              <a:ext cx="623100" cy="600000"/>
            </a:xfrm>
            <a:prstGeom prst="straightConnector1">
              <a:avLst/>
            </a:prstGeom>
            <a:noFill/>
            <a:ln cap="flat" cmpd="sng" w="9525">
              <a:solidFill>
                <a:schemeClr val="dk2"/>
              </a:solidFill>
              <a:prstDash val="solid"/>
              <a:round/>
              <a:headEnd len="med" w="med" type="none"/>
              <a:tailEnd len="med" w="med" type="stealth"/>
            </a:ln>
          </p:spPr>
        </p:cxnSp>
        <p:cxnSp>
          <p:nvCxnSpPr>
            <p:cNvPr id="167" name="Google Shape;167;p22"/>
            <p:cNvCxnSpPr/>
            <p:nvPr/>
          </p:nvCxnSpPr>
          <p:spPr>
            <a:xfrm rot="10800000">
              <a:off x="1759525" y="3386475"/>
              <a:ext cx="423600" cy="585600"/>
            </a:xfrm>
            <a:prstGeom prst="straightConnector1">
              <a:avLst/>
            </a:prstGeom>
            <a:noFill/>
            <a:ln cap="flat" cmpd="sng" w="9525">
              <a:solidFill>
                <a:schemeClr val="dk2"/>
              </a:solidFill>
              <a:prstDash val="solid"/>
              <a:round/>
              <a:headEnd len="med" w="med" type="none"/>
              <a:tailEnd len="med" w="med" type="stealth"/>
            </a:ln>
          </p:spPr>
        </p:cxnSp>
      </p:grpSp>
      <p:grpSp>
        <p:nvGrpSpPr>
          <p:cNvPr id="168" name="Google Shape;168;p22"/>
          <p:cNvGrpSpPr/>
          <p:nvPr/>
        </p:nvGrpSpPr>
        <p:grpSpPr>
          <a:xfrm>
            <a:off x="3337888" y="1759350"/>
            <a:ext cx="2853900" cy="3079350"/>
            <a:chOff x="3337888" y="1835550"/>
            <a:chExt cx="2853900" cy="3079350"/>
          </a:xfrm>
        </p:grpSpPr>
        <p:pic>
          <p:nvPicPr>
            <p:cNvPr id="169" name="Google Shape;169;p22"/>
            <p:cNvPicPr preferRelativeResize="0"/>
            <p:nvPr/>
          </p:nvPicPr>
          <p:blipFill rotWithShape="1">
            <a:blip r:embed="rId3">
              <a:alphaModFix/>
            </a:blip>
            <a:srcRect b="0" l="34138" r="32830" t="0"/>
            <a:stretch/>
          </p:blipFill>
          <p:spPr>
            <a:xfrm>
              <a:off x="3465016" y="1835550"/>
              <a:ext cx="2292507" cy="1926250"/>
            </a:xfrm>
            <a:prstGeom prst="rect">
              <a:avLst/>
            </a:prstGeom>
            <a:noFill/>
            <a:ln>
              <a:noFill/>
            </a:ln>
          </p:spPr>
        </p:pic>
        <p:sp>
          <p:nvSpPr>
            <p:cNvPr id="170" name="Google Shape;170;p22"/>
            <p:cNvSpPr txBox="1"/>
            <p:nvPr/>
          </p:nvSpPr>
          <p:spPr>
            <a:xfrm>
              <a:off x="3337888" y="3802200"/>
              <a:ext cx="28539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200">
                  <a:highlight>
                    <a:srgbClr val="FFFFFF"/>
                  </a:highlight>
                  <a:latin typeface="Nunito"/>
                  <a:ea typeface="Nunito"/>
                  <a:cs typeface="Nunito"/>
                  <a:sym typeface="Nunito"/>
                </a:rPr>
                <a:t>We assume that our </a:t>
              </a:r>
              <a:r>
                <a:rPr lang="en" sz="1200">
                  <a:solidFill>
                    <a:srgbClr val="CC0000"/>
                  </a:solidFill>
                  <a:highlight>
                    <a:srgbClr val="FFFFFF"/>
                  </a:highlight>
                  <a:latin typeface="Nunito"/>
                  <a:ea typeface="Nunito"/>
                  <a:cs typeface="Nunito"/>
                  <a:sym typeface="Nunito"/>
                </a:rPr>
                <a:t>sample standard deviation</a:t>
              </a:r>
              <a:r>
                <a:rPr lang="en" sz="1200">
                  <a:highlight>
                    <a:srgbClr val="FFFFFF"/>
                  </a:highlight>
                  <a:latin typeface="Nunito"/>
                  <a:ea typeface="Nunito"/>
                  <a:cs typeface="Nunito"/>
                  <a:sym typeface="Nunito"/>
                </a:rPr>
                <a:t> </a:t>
              </a:r>
              <a:r>
                <a:rPr lang="en" sz="1200">
                  <a:highlight>
                    <a:schemeClr val="lt1"/>
                  </a:highlight>
                  <a:latin typeface="Nunito"/>
                  <a:ea typeface="Nunito"/>
                  <a:cs typeface="Nunito"/>
                  <a:sym typeface="Nunito"/>
                </a:rPr>
                <a:t>is representative of the standard deviation of the null distribution, even if our sample mean is not. This assumption of "equal variances" is commonly used.</a:t>
              </a:r>
              <a:endParaRPr b="1" sz="1200">
                <a:highlight>
                  <a:srgbClr val="FFFFFF"/>
                </a:highlight>
                <a:latin typeface="Nunito"/>
                <a:ea typeface="Nunito"/>
                <a:cs typeface="Nunito"/>
                <a:sym typeface="Nunito"/>
              </a:endParaRPr>
            </a:p>
          </p:txBody>
        </p:sp>
      </p:grpSp>
      <p:sp>
        <p:nvSpPr>
          <p:cNvPr id="171" name="Google Shape;171;p22"/>
          <p:cNvSpPr/>
          <p:nvPr/>
        </p:nvSpPr>
        <p:spPr>
          <a:xfrm>
            <a:off x="102650" y="17593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3285850" y="16855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6107650" y="16855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a:off x="4333800" y="1759350"/>
            <a:ext cx="4753588" cy="3079350"/>
            <a:chOff x="4333800" y="1759350"/>
            <a:chExt cx="4753588" cy="3079350"/>
          </a:xfrm>
        </p:grpSpPr>
        <p:grpSp>
          <p:nvGrpSpPr>
            <p:cNvPr id="175" name="Google Shape;175;p22"/>
            <p:cNvGrpSpPr/>
            <p:nvPr/>
          </p:nvGrpSpPr>
          <p:grpSpPr>
            <a:xfrm>
              <a:off x="6233488" y="1759350"/>
              <a:ext cx="2853900" cy="3079350"/>
              <a:chOff x="6233488" y="1835550"/>
              <a:chExt cx="2853900" cy="3079350"/>
            </a:xfrm>
          </p:grpSpPr>
          <p:pic>
            <p:nvPicPr>
              <p:cNvPr id="176" name="Google Shape;176;p22"/>
              <p:cNvPicPr preferRelativeResize="0"/>
              <p:nvPr/>
            </p:nvPicPr>
            <p:blipFill rotWithShape="1">
              <a:blip r:embed="rId3">
                <a:alphaModFix/>
              </a:blip>
              <a:srcRect b="0" l="67275" r="282" t="0"/>
              <a:stretch/>
            </p:blipFill>
            <p:spPr>
              <a:xfrm>
                <a:off x="6315406" y="1835550"/>
                <a:ext cx="2251669" cy="1926250"/>
              </a:xfrm>
              <a:prstGeom prst="rect">
                <a:avLst/>
              </a:prstGeom>
              <a:noFill/>
              <a:ln>
                <a:noFill/>
              </a:ln>
            </p:spPr>
          </p:pic>
          <p:sp>
            <p:nvSpPr>
              <p:cNvPr id="177" name="Google Shape;177;p22"/>
              <p:cNvSpPr txBox="1"/>
              <p:nvPr/>
            </p:nvSpPr>
            <p:spPr>
              <a:xfrm>
                <a:off x="6233488" y="3802200"/>
                <a:ext cx="28539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000">
                    <a:highlight>
                      <a:srgbClr val="FFFFFF"/>
                    </a:highlight>
                    <a:latin typeface="Nunito"/>
                    <a:ea typeface="Nunito"/>
                    <a:cs typeface="Nunito"/>
                    <a:sym typeface="Nunito"/>
                  </a:rPr>
                  <a:t>As we learned from the Central Limit Theorem, since the null distribution is normal, we know the the sampling distribution of means will also be normal. Therefore, we can use the </a:t>
                </a:r>
                <a:r>
                  <a:rPr lang="en" sz="1000">
                    <a:solidFill>
                      <a:srgbClr val="1155CC"/>
                    </a:solidFill>
                    <a:highlight>
                      <a:srgbClr val="FFFFFF"/>
                    </a:highlight>
                    <a:latin typeface="Nunito"/>
                    <a:ea typeface="Nunito"/>
                    <a:cs typeface="Nunito"/>
                    <a:sym typeface="Nunito"/>
                  </a:rPr>
                  <a:t>s.e.m.</a:t>
                </a:r>
                <a:r>
                  <a:rPr lang="en" sz="1000">
                    <a:highlight>
                      <a:srgbClr val="FFFFFF"/>
                    </a:highlight>
                    <a:latin typeface="Nunito"/>
                    <a:ea typeface="Nunito"/>
                    <a:cs typeface="Nunito"/>
                    <a:sym typeface="Nunito"/>
                  </a:rPr>
                  <a:t> to estimate the s.d. o</a:t>
                </a:r>
                <a:r>
                  <a:rPr lang="en" sz="1000">
                    <a:solidFill>
                      <a:schemeClr val="dk1"/>
                    </a:solidFill>
                    <a:highlight>
                      <a:schemeClr val="lt1"/>
                    </a:highlight>
                    <a:latin typeface="Nunito"/>
                    <a:ea typeface="Nunito"/>
                    <a:cs typeface="Nunito"/>
                    <a:sym typeface="Nunito"/>
                  </a:rPr>
                  <a:t>n the null distribution of the sample means. We then locate the</a:t>
                </a:r>
                <a:r>
                  <a:rPr lang="en" sz="1000">
                    <a:highlight>
                      <a:srgbClr val="FFFFFF"/>
                    </a:highlight>
                    <a:latin typeface="Nunito"/>
                    <a:ea typeface="Nunito"/>
                    <a:cs typeface="Nunito"/>
                    <a:sym typeface="Nunito"/>
                  </a:rPr>
                  <a:t> </a:t>
                </a:r>
                <a:r>
                  <a:rPr lang="en" sz="1000">
                    <a:solidFill>
                      <a:srgbClr val="1155CC"/>
                    </a:solidFill>
                    <a:highlight>
                      <a:srgbClr val="FFFFFF"/>
                    </a:highlight>
                    <a:latin typeface="Nunito"/>
                    <a:ea typeface="Nunito"/>
                    <a:cs typeface="Nunito"/>
                    <a:sym typeface="Nunito"/>
                  </a:rPr>
                  <a:t>average expression on this revised null to compute a p-value.</a:t>
                </a:r>
                <a:endParaRPr b="1" sz="1000">
                  <a:highlight>
                    <a:srgbClr val="FFFFFF"/>
                  </a:highlight>
                  <a:latin typeface="Nunito"/>
                  <a:ea typeface="Nunito"/>
                  <a:cs typeface="Nunito"/>
                  <a:sym typeface="Nunito"/>
                </a:endParaRPr>
              </a:p>
            </p:txBody>
          </p:sp>
        </p:grpSp>
        <p:sp>
          <p:nvSpPr>
            <p:cNvPr id="178" name="Google Shape;178;p22"/>
            <p:cNvSpPr/>
            <p:nvPr/>
          </p:nvSpPr>
          <p:spPr>
            <a:xfrm>
              <a:off x="4333800" y="3112025"/>
              <a:ext cx="1290900" cy="245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2"/>
            <p:cNvCxnSpPr>
              <a:stCxn id="178" idx="6"/>
            </p:cNvCxnSpPr>
            <p:nvPr/>
          </p:nvCxnSpPr>
          <p:spPr>
            <a:xfrm flipH="1" rot="10800000">
              <a:off x="5624700" y="2474375"/>
              <a:ext cx="2197800" cy="7605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The test statistic (</a:t>
            </a:r>
            <a:r>
              <a:rPr b="1" i="1" lang="en" sz="2400"/>
              <a:t>t</a:t>
            </a:r>
            <a:r>
              <a:rPr b="1" lang="en" sz="2400"/>
              <a:t>) measures "signal" versus "noise" </a:t>
            </a:r>
            <a:endParaRPr b="1" sz="2400"/>
          </a:p>
        </p:txBody>
      </p:sp>
      <p:grpSp>
        <p:nvGrpSpPr>
          <p:cNvPr id="185" name="Google Shape;185;p23"/>
          <p:cNvGrpSpPr/>
          <p:nvPr/>
        </p:nvGrpSpPr>
        <p:grpSpPr>
          <a:xfrm>
            <a:off x="311688" y="1240150"/>
            <a:ext cx="2853900" cy="3079350"/>
            <a:chOff x="6233488" y="1835550"/>
            <a:chExt cx="2853900" cy="3079350"/>
          </a:xfrm>
        </p:grpSpPr>
        <p:pic>
          <p:nvPicPr>
            <p:cNvPr id="186" name="Google Shape;186;p23"/>
            <p:cNvPicPr preferRelativeResize="0"/>
            <p:nvPr/>
          </p:nvPicPr>
          <p:blipFill rotWithShape="1">
            <a:blip r:embed="rId3">
              <a:alphaModFix/>
            </a:blip>
            <a:srcRect b="0" l="67275" r="282" t="0"/>
            <a:stretch/>
          </p:blipFill>
          <p:spPr>
            <a:xfrm>
              <a:off x="6315406" y="1835550"/>
              <a:ext cx="2251669" cy="1926250"/>
            </a:xfrm>
            <a:prstGeom prst="rect">
              <a:avLst/>
            </a:prstGeom>
            <a:noFill/>
            <a:ln>
              <a:noFill/>
            </a:ln>
          </p:spPr>
        </p:pic>
        <p:sp>
          <p:nvSpPr>
            <p:cNvPr id="187" name="Google Shape;187;p23"/>
            <p:cNvSpPr txBox="1"/>
            <p:nvPr/>
          </p:nvSpPr>
          <p:spPr>
            <a:xfrm>
              <a:off x="6233488" y="3802200"/>
              <a:ext cx="28539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000">
                  <a:highlight>
                    <a:srgbClr val="FFFFFF"/>
                  </a:highlight>
                  <a:latin typeface="Nunito"/>
                  <a:ea typeface="Nunito"/>
                  <a:cs typeface="Nunito"/>
                  <a:sym typeface="Nunito"/>
                </a:rPr>
                <a:t>As we learned from the Central Limit Theorem, since the null distribution is normal, we know the the sampling distribution of means will also be normal. Therefore, we can use the </a:t>
              </a:r>
              <a:r>
                <a:rPr lang="en" sz="1000">
                  <a:solidFill>
                    <a:srgbClr val="1155CC"/>
                  </a:solidFill>
                  <a:highlight>
                    <a:srgbClr val="FFFFFF"/>
                  </a:highlight>
                  <a:latin typeface="Nunito"/>
                  <a:ea typeface="Nunito"/>
                  <a:cs typeface="Nunito"/>
                  <a:sym typeface="Nunito"/>
                </a:rPr>
                <a:t>s.e.m.</a:t>
              </a:r>
              <a:r>
                <a:rPr lang="en" sz="1000">
                  <a:highlight>
                    <a:srgbClr val="FFFFFF"/>
                  </a:highlight>
                  <a:latin typeface="Nunito"/>
                  <a:ea typeface="Nunito"/>
                  <a:cs typeface="Nunito"/>
                  <a:sym typeface="Nunito"/>
                </a:rPr>
                <a:t> to estimate the s.d. o</a:t>
              </a:r>
              <a:r>
                <a:rPr lang="en" sz="1000">
                  <a:solidFill>
                    <a:schemeClr val="dk1"/>
                  </a:solidFill>
                  <a:highlight>
                    <a:schemeClr val="lt1"/>
                  </a:highlight>
                  <a:latin typeface="Nunito"/>
                  <a:ea typeface="Nunito"/>
                  <a:cs typeface="Nunito"/>
                  <a:sym typeface="Nunito"/>
                </a:rPr>
                <a:t>n the null distribution of the sample means. We then locate the</a:t>
              </a:r>
              <a:r>
                <a:rPr lang="en" sz="1000">
                  <a:highlight>
                    <a:srgbClr val="FFFFFF"/>
                  </a:highlight>
                  <a:latin typeface="Nunito"/>
                  <a:ea typeface="Nunito"/>
                  <a:cs typeface="Nunito"/>
                  <a:sym typeface="Nunito"/>
                </a:rPr>
                <a:t> </a:t>
              </a:r>
              <a:r>
                <a:rPr lang="en" sz="1000">
                  <a:solidFill>
                    <a:srgbClr val="1155CC"/>
                  </a:solidFill>
                  <a:highlight>
                    <a:srgbClr val="FFFFFF"/>
                  </a:highlight>
                  <a:latin typeface="Nunito"/>
                  <a:ea typeface="Nunito"/>
                  <a:cs typeface="Nunito"/>
                  <a:sym typeface="Nunito"/>
                </a:rPr>
                <a:t>average expression on this revised null to compute a p-value.</a:t>
              </a:r>
              <a:endParaRPr b="1" sz="1000">
                <a:highlight>
                  <a:srgbClr val="FFFFFF"/>
                </a:highlight>
                <a:latin typeface="Nunito"/>
                <a:ea typeface="Nunito"/>
                <a:cs typeface="Nunito"/>
                <a:sym typeface="Nunito"/>
              </a:endParaRPr>
            </a:p>
          </p:txBody>
        </p:sp>
      </p:grpSp>
      <p:grpSp>
        <p:nvGrpSpPr>
          <p:cNvPr id="188" name="Google Shape;188;p23"/>
          <p:cNvGrpSpPr/>
          <p:nvPr/>
        </p:nvGrpSpPr>
        <p:grpSpPr>
          <a:xfrm>
            <a:off x="1523050" y="1240148"/>
            <a:ext cx="7052325" cy="1777900"/>
            <a:chOff x="1523050" y="1240148"/>
            <a:chExt cx="7052325" cy="1777900"/>
          </a:xfrm>
        </p:grpSpPr>
        <p:pic>
          <p:nvPicPr>
            <p:cNvPr id="189" name="Google Shape;189;p23"/>
            <p:cNvPicPr preferRelativeResize="0"/>
            <p:nvPr/>
          </p:nvPicPr>
          <p:blipFill>
            <a:blip r:embed="rId4">
              <a:alphaModFix/>
            </a:blip>
            <a:stretch>
              <a:fillRect/>
            </a:stretch>
          </p:blipFill>
          <p:spPr>
            <a:xfrm>
              <a:off x="4079023" y="1240148"/>
              <a:ext cx="3406975" cy="1777900"/>
            </a:xfrm>
            <a:prstGeom prst="rect">
              <a:avLst/>
            </a:prstGeom>
            <a:noFill/>
            <a:ln>
              <a:noFill/>
            </a:ln>
          </p:spPr>
        </p:pic>
        <p:cxnSp>
          <p:nvCxnSpPr>
            <p:cNvPr id="190" name="Google Shape;190;p23"/>
            <p:cNvCxnSpPr/>
            <p:nvPr/>
          </p:nvCxnSpPr>
          <p:spPr>
            <a:xfrm>
              <a:off x="1523050" y="2313400"/>
              <a:ext cx="3865200" cy="190500"/>
            </a:xfrm>
            <a:prstGeom prst="straightConnector1">
              <a:avLst/>
            </a:prstGeom>
            <a:noFill/>
            <a:ln cap="flat" cmpd="sng" w="19050">
              <a:solidFill>
                <a:srgbClr val="37C7E0"/>
              </a:solidFill>
              <a:prstDash val="solid"/>
              <a:round/>
              <a:headEnd len="med" w="med" type="none"/>
              <a:tailEnd len="med" w="med" type="stealth"/>
            </a:ln>
          </p:spPr>
        </p:cxnSp>
        <p:sp>
          <p:nvSpPr>
            <p:cNvPr id="191" name="Google Shape;191;p23"/>
            <p:cNvSpPr txBox="1"/>
            <p:nvPr/>
          </p:nvSpPr>
          <p:spPr>
            <a:xfrm>
              <a:off x="7173375" y="13812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a:t>
              </a:r>
              <a:r>
                <a:rPr b="1" lang="en" sz="2400">
                  <a:solidFill>
                    <a:schemeClr val="accent1"/>
                  </a:solidFill>
                  <a:latin typeface="Nunito"/>
                  <a:ea typeface="Nunito"/>
                  <a:cs typeface="Nunito"/>
                  <a:sym typeface="Nunito"/>
                </a:rPr>
                <a:t>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192" name="Google Shape;192;p23"/>
            <p:cNvSpPr txBox="1"/>
            <p:nvPr/>
          </p:nvSpPr>
          <p:spPr>
            <a:xfrm>
              <a:off x="7233475" y="22507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a:t>
              </a:r>
              <a:r>
                <a:rPr b="1" lang="en" sz="2400">
                  <a:solidFill>
                    <a:srgbClr val="37C7E0"/>
                  </a:solidFill>
                  <a:latin typeface="Nunito"/>
                  <a:ea typeface="Nunito"/>
                  <a:cs typeface="Nunito"/>
                  <a:sym typeface="Nunito"/>
                </a:rPr>
                <a:t>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(s.e.m.)</a:t>
              </a:r>
              <a:endParaRPr/>
            </a:p>
          </p:txBody>
        </p:sp>
        <p:cxnSp>
          <p:nvCxnSpPr>
            <p:cNvPr id="193" name="Google Shape;193;p23"/>
            <p:cNvCxnSpPr/>
            <p:nvPr/>
          </p:nvCxnSpPr>
          <p:spPr>
            <a:xfrm>
              <a:off x="1644200" y="1955725"/>
              <a:ext cx="288300" cy="0"/>
            </a:xfrm>
            <a:prstGeom prst="straightConnector1">
              <a:avLst/>
            </a:prstGeom>
            <a:noFill/>
            <a:ln cap="flat" cmpd="sng" w="9525">
              <a:solidFill>
                <a:schemeClr val="accent4"/>
              </a:solidFill>
              <a:prstDash val="solid"/>
              <a:round/>
              <a:headEnd len="med" w="med" type="diamond"/>
              <a:tailEnd len="med" w="med" type="diamond"/>
            </a:ln>
          </p:spPr>
        </p:cxnSp>
        <p:cxnSp>
          <p:nvCxnSpPr>
            <p:cNvPr id="194" name="Google Shape;194;p23"/>
            <p:cNvCxnSpPr/>
            <p:nvPr/>
          </p:nvCxnSpPr>
          <p:spPr>
            <a:xfrm flipH="1" rot="10800000">
              <a:off x="1860075" y="1621075"/>
              <a:ext cx="3435900" cy="239400"/>
            </a:xfrm>
            <a:prstGeom prst="straightConnector1">
              <a:avLst/>
            </a:prstGeom>
            <a:noFill/>
            <a:ln cap="flat" cmpd="sng" w="19050">
              <a:solidFill>
                <a:schemeClr val="accent1"/>
              </a:solidFill>
              <a:prstDash val="solid"/>
              <a:round/>
              <a:headEnd len="med" w="med" type="none"/>
              <a:tailEnd len="med" w="med" type="stealth"/>
            </a:ln>
          </p:spPr>
        </p:cxnSp>
      </p:grpSp>
      <p:sp>
        <p:nvSpPr>
          <p:cNvPr id="195" name="Google Shape;195;p23"/>
          <p:cNvSpPr txBox="1"/>
          <p:nvPr/>
        </p:nvSpPr>
        <p:spPr>
          <a:xfrm>
            <a:off x="3733800" y="3222875"/>
            <a:ext cx="53325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obs_exp = c(12.0,11.5,9.5,10.5,10.8)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xhat = mean(obs_exp) </a:t>
            </a:r>
            <a:r>
              <a:rPr lang="en" sz="1200">
                <a:latin typeface="Consolas"/>
                <a:ea typeface="Consolas"/>
                <a:cs typeface="Consolas"/>
                <a:sym typeface="Consolas"/>
              </a:rPr>
              <a:t># xhat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10.86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s = sd(obs_exp) # s.d.</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0.9607289</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sem = </a:t>
            </a:r>
            <a:r>
              <a:rPr lang="en" sz="1200">
                <a:latin typeface="Consolas"/>
                <a:ea typeface="Consolas"/>
                <a:cs typeface="Consolas"/>
                <a:sym typeface="Consolas"/>
              </a:rPr>
              <a:t>sd(obs_exp)/sqrt(length(obs_exp)) # s.e.m</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0.429651</a:t>
            </a:r>
            <a:endParaRPr sz="1200">
              <a:latin typeface="Consolas"/>
              <a:ea typeface="Consolas"/>
              <a:cs typeface="Consolas"/>
              <a:sym typeface="Consolas"/>
            </a:endParaRPr>
          </a:p>
          <a:p>
            <a:pPr indent="0" lvl="0" marL="0" rtl="0" algn="l">
              <a:spcBef>
                <a:spcPts val="0"/>
              </a:spcBef>
              <a:spcAft>
                <a:spcPts val="0"/>
              </a:spcAft>
              <a:buNone/>
            </a:pPr>
            <a:r>
              <a:rPr lang="en" sz="1200">
                <a:solidFill>
                  <a:srgbClr val="1155CC"/>
                </a:solidFill>
                <a:latin typeface="Consolas"/>
                <a:ea typeface="Consolas"/>
                <a:cs typeface="Consolas"/>
                <a:sym typeface="Consolas"/>
              </a:rPr>
              <a:t>tstat = (xhat - 10.0)/sem # u, the reference value is 10</a:t>
            </a:r>
            <a:endParaRPr sz="1200">
              <a:solidFill>
                <a:srgbClr val="1155CC"/>
              </a:solidFill>
              <a:latin typeface="Consolas"/>
              <a:ea typeface="Consolas"/>
              <a:cs typeface="Consolas"/>
              <a:sym typeface="Consolas"/>
            </a:endParaRPr>
          </a:p>
          <a:p>
            <a:pPr indent="0" lvl="0" marL="0" rtl="0" algn="l">
              <a:spcBef>
                <a:spcPts val="0"/>
              </a:spcBef>
              <a:spcAft>
                <a:spcPts val="0"/>
              </a:spcAft>
              <a:buNone/>
            </a:pPr>
            <a:r>
              <a:rPr lang="en" sz="1200">
                <a:solidFill>
                  <a:srgbClr val="1155CC"/>
                </a:solidFill>
                <a:latin typeface="Consolas"/>
                <a:ea typeface="Consolas"/>
                <a:cs typeface="Consolas"/>
                <a:sym typeface="Consolas"/>
              </a:rPr>
              <a:t>[1] 2.001624</a:t>
            </a:r>
            <a:endParaRPr sz="12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000">
              <a:solidFill>
                <a:srgbClr val="CC0000"/>
              </a:solidFill>
              <a:latin typeface="Consolas"/>
              <a:ea typeface="Consolas"/>
              <a:cs typeface="Consolas"/>
              <a:sym typeface="Consolas"/>
            </a:endParaRPr>
          </a:p>
        </p:txBody>
      </p:sp>
      <p:sp>
        <p:nvSpPr>
          <p:cNvPr id="196" name="Google Shape;196;p23"/>
          <p:cNvSpPr/>
          <p:nvPr/>
        </p:nvSpPr>
        <p:spPr>
          <a:xfrm>
            <a:off x="167450" y="12401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5"/>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William Gosset, a.k.a. "Student". Worked at </a:t>
            </a:r>
            <a:r>
              <a:rPr b="1" lang="en" sz="2400"/>
              <a:t>Guinness</a:t>
            </a:r>
            <a:endParaRPr b="1" sz="2400">
              <a:solidFill>
                <a:srgbClr val="1155CC"/>
              </a:solidFill>
            </a:endParaRPr>
          </a:p>
        </p:txBody>
      </p:sp>
      <p:pic>
        <p:nvPicPr>
          <p:cNvPr id="203" name="Google Shape;203;p24"/>
          <p:cNvPicPr preferRelativeResize="0"/>
          <p:nvPr/>
        </p:nvPicPr>
        <p:blipFill>
          <a:blip r:embed="rId3">
            <a:alphaModFix/>
          </a:blip>
          <a:stretch>
            <a:fillRect/>
          </a:stretch>
        </p:blipFill>
        <p:spPr>
          <a:xfrm>
            <a:off x="1103448" y="667275"/>
            <a:ext cx="2086200" cy="2688199"/>
          </a:xfrm>
          <a:prstGeom prst="rect">
            <a:avLst/>
          </a:prstGeom>
          <a:noFill/>
          <a:ln>
            <a:noFill/>
          </a:ln>
        </p:spPr>
      </p:pic>
      <p:sp>
        <p:nvSpPr>
          <p:cNvPr id="204" name="Google Shape;204;p24"/>
          <p:cNvSpPr txBox="1"/>
          <p:nvPr/>
        </p:nvSpPr>
        <p:spPr>
          <a:xfrm>
            <a:off x="235500" y="3406400"/>
            <a:ext cx="40638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050">
                <a:solidFill>
                  <a:srgbClr val="222222"/>
                </a:solidFill>
                <a:highlight>
                  <a:srgbClr val="FFFFFF"/>
                </a:highlight>
              </a:rPr>
              <a:t>"In his job as Head Experimental Brewer at </a:t>
            </a:r>
            <a:r>
              <a:rPr lang="en" sz="1050">
                <a:solidFill>
                  <a:srgbClr val="0B0080"/>
                </a:solidFill>
                <a:highlight>
                  <a:srgbClr val="FFFFFF"/>
                </a:highlight>
                <a:uFill>
                  <a:noFill/>
                </a:uFill>
                <a:hlinkClick r:id="rId4">
                  <a:extLst>
                    <a:ext uri="{A12FA001-AC4F-418D-AE19-62706E023703}">
                      <ahyp:hlinkClr val="tx"/>
                    </a:ext>
                  </a:extLst>
                </a:hlinkClick>
              </a:rPr>
              <a:t>Guinness</a:t>
            </a:r>
            <a:r>
              <a:rPr lang="en" sz="1050">
                <a:solidFill>
                  <a:srgbClr val="222222"/>
                </a:solidFill>
                <a:highlight>
                  <a:srgbClr val="FFFFFF"/>
                </a:highlight>
              </a:rPr>
              <a:t>, the self-trained Gosset developed new statistical methods. In his job as Head Experimental Brewer at Guinness, the self-trained Gosset developed new statistical methods. He published under the pseudonym 'Student' (to avoid difficulties with his employer, Guinness) in his work on optimizing barley yields. Trained with Karl Pearson. Developed most famously Student's t-distribution (originally called Student's "z") and "Student's test of statistical significance". </a:t>
            </a:r>
            <a:r>
              <a:rPr lang="en" sz="1050" u="sng">
                <a:solidFill>
                  <a:schemeClr val="hlink"/>
                </a:solidFill>
                <a:highlight>
                  <a:srgbClr val="FFFFFF"/>
                </a:highlight>
                <a:hlinkClick r:id="rId5"/>
              </a:rPr>
              <a:t>https://en.wikipedia.org/wiki/William_Sealy_Gosset</a:t>
            </a:r>
            <a:endParaRPr sz="1050">
              <a:solidFill>
                <a:srgbClr val="222222"/>
              </a:solidFill>
              <a:highlight>
                <a:srgbClr val="FFFFFF"/>
              </a:highlight>
            </a:endParaRPr>
          </a:p>
          <a:p>
            <a:pPr indent="0" lvl="0" marL="0" marR="0" rtl="0" algn="l">
              <a:lnSpc>
                <a:spcPct val="100000"/>
              </a:lnSpc>
              <a:spcBef>
                <a:spcPts val="0"/>
              </a:spcBef>
              <a:spcAft>
                <a:spcPts val="0"/>
              </a:spcAft>
              <a:buClr>
                <a:srgbClr val="000000"/>
              </a:buClr>
              <a:buSzPts val="1300"/>
              <a:buFont typeface="Arial"/>
              <a:buNone/>
            </a:pPr>
            <a:r>
              <a:t/>
            </a:r>
            <a:endParaRPr sz="1050">
              <a:solidFill>
                <a:srgbClr val="222222"/>
              </a:solidFill>
              <a:highlight>
                <a:srgbClr val="FFFFFF"/>
              </a:highlight>
            </a:endParaRPr>
          </a:p>
        </p:txBody>
      </p:sp>
      <p:grpSp>
        <p:nvGrpSpPr>
          <p:cNvPr id="205" name="Google Shape;205;p24"/>
          <p:cNvGrpSpPr/>
          <p:nvPr/>
        </p:nvGrpSpPr>
        <p:grpSpPr>
          <a:xfrm>
            <a:off x="4421275" y="715550"/>
            <a:ext cx="4303974" cy="4262901"/>
            <a:chOff x="4421275" y="715550"/>
            <a:chExt cx="4303974" cy="4262901"/>
          </a:xfrm>
        </p:grpSpPr>
        <p:pic>
          <p:nvPicPr>
            <p:cNvPr id="206" name="Google Shape;206;p24"/>
            <p:cNvPicPr preferRelativeResize="0"/>
            <p:nvPr/>
          </p:nvPicPr>
          <p:blipFill>
            <a:blip r:embed="rId6">
              <a:alphaModFix/>
            </a:blip>
            <a:stretch>
              <a:fillRect/>
            </a:stretch>
          </p:blipFill>
          <p:spPr>
            <a:xfrm>
              <a:off x="4421275" y="715550"/>
              <a:ext cx="4303974" cy="4262901"/>
            </a:xfrm>
            <a:prstGeom prst="rect">
              <a:avLst/>
            </a:prstGeom>
            <a:noFill/>
            <a:ln cap="flat" cmpd="sng" w="9525">
              <a:solidFill>
                <a:schemeClr val="dk2"/>
              </a:solidFill>
              <a:prstDash val="solid"/>
              <a:round/>
              <a:headEnd len="sm" w="sm" type="none"/>
              <a:tailEnd len="sm" w="sm" type="none"/>
            </a:ln>
          </p:spPr>
        </p:pic>
        <p:cxnSp>
          <p:nvCxnSpPr>
            <p:cNvPr id="207" name="Google Shape;207;p24"/>
            <p:cNvCxnSpPr/>
            <p:nvPr/>
          </p:nvCxnSpPr>
          <p:spPr>
            <a:xfrm>
              <a:off x="4785650" y="3004375"/>
              <a:ext cx="3794400" cy="0"/>
            </a:xfrm>
            <a:prstGeom prst="straightConnector1">
              <a:avLst/>
            </a:prstGeom>
            <a:noFill/>
            <a:ln cap="flat" cmpd="sng" w="9525">
              <a:solidFill>
                <a:srgbClr val="1155CC"/>
              </a:solidFill>
              <a:prstDash val="solid"/>
              <a:round/>
              <a:headEnd len="med" w="med" type="none"/>
              <a:tailEnd len="med" w="med" type="none"/>
            </a:ln>
          </p:spPr>
        </p:cxnSp>
        <p:cxnSp>
          <p:nvCxnSpPr>
            <p:cNvPr id="208" name="Google Shape;208;p24"/>
            <p:cNvCxnSpPr/>
            <p:nvPr/>
          </p:nvCxnSpPr>
          <p:spPr>
            <a:xfrm>
              <a:off x="4557050" y="3147525"/>
              <a:ext cx="4040100" cy="0"/>
            </a:xfrm>
            <a:prstGeom prst="straightConnector1">
              <a:avLst/>
            </a:prstGeom>
            <a:noFill/>
            <a:ln cap="flat" cmpd="sng" w="9525">
              <a:solidFill>
                <a:srgbClr val="1155CC"/>
              </a:solidFill>
              <a:prstDash val="solid"/>
              <a:round/>
              <a:headEnd len="med" w="med" type="none"/>
              <a:tailEnd len="med" w="med" type="none"/>
            </a:ln>
          </p:spPr>
        </p:cxnSp>
        <p:cxnSp>
          <p:nvCxnSpPr>
            <p:cNvPr id="209" name="Google Shape;209;p24"/>
            <p:cNvCxnSpPr/>
            <p:nvPr/>
          </p:nvCxnSpPr>
          <p:spPr>
            <a:xfrm>
              <a:off x="4557050" y="3275000"/>
              <a:ext cx="4040100" cy="0"/>
            </a:xfrm>
            <a:prstGeom prst="straightConnector1">
              <a:avLst/>
            </a:prstGeom>
            <a:noFill/>
            <a:ln cap="flat" cmpd="sng" w="9525">
              <a:solidFill>
                <a:srgbClr val="1155CC"/>
              </a:solidFill>
              <a:prstDash val="solid"/>
              <a:round/>
              <a:headEnd len="med" w="med" type="none"/>
              <a:tailEnd len="med" w="med" type="none"/>
            </a:ln>
          </p:spPr>
        </p:cxnSp>
        <p:cxnSp>
          <p:nvCxnSpPr>
            <p:cNvPr id="210" name="Google Shape;210;p24"/>
            <p:cNvCxnSpPr/>
            <p:nvPr/>
          </p:nvCxnSpPr>
          <p:spPr>
            <a:xfrm>
              <a:off x="4557050" y="3427400"/>
              <a:ext cx="4040100" cy="0"/>
            </a:xfrm>
            <a:prstGeom prst="straightConnector1">
              <a:avLst/>
            </a:prstGeom>
            <a:noFill/>
            <a:ln cap="flat" cmpd="sng" w="9525">
              <a:solidFill>
                <a:srgbClr val="1155CC"/>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The shape of the sampling distribution is close to, but not quite normal. </a:t>
            </a:r>
            <a:r>
              <a:rPr b="1" lang="en" sz="2400">
                <a:solidFill>
                  <a:srgbClr val="1155CC"/>
                </a:solidFill>
              </a:rPr>
              <a:t>Instead, we use the t-distribution.</a:t>
            </a:r>
            <a:endParaRPr b="1" sz="2400">
              <a:solidFill>
                <a:srgbClr val="1155CC"/>
              </a:solidFill>
            </a:endParaRPr>
          </a:p>
        </p:txBody>
      </p:sp>
      <p:pic>
        <p:nvPicPr>
          <p:cNvPr id="216" name="Google Shape;216;p25"/>
          <p:cNvPicPr preferRelativeResize="0"/>
          <p:nvPr/>
        </p:nvPicPr>
        <p:blipFill rotWithShape="1">
          <a:blip r:embed="rId3">
            <a:alphaModFix/>
          </a:blip>
          <a:srcRect b="0" l="0" r="53185" t="0"/>
          <a:stretch/>
        </p:blipFill>
        <p:spPr>
          <a:xfrm>
            <a:off x="442950" y="1034375"/>
            <a:ext cx="4129050" cy="3676650"/>
          </a:xfrm>
          <a:prstGeom prst="rect">
            <a:avLst/>
          </a:prstGeom>
          <a:noFill/>
          <a:ln>
            <a:noFill/>
          </a:ln>
        </p:spPr>
      </p:pic>
      <p:grpSp>
        <p:nvGrpSpPr>
          <p:cNvPr id="217" name="Google Shape;217;p25"/>
          <p:cNvGrpSpPr/>
          <p:nvPr/>
        </p:nvGrpSpPr>
        <p:grpSpPr>
          <a:xfrm>
            <a:off x="4093550" y="1004175"/>
            <a:ext cx="4888200" cy="2940150"/>
            <a:chOff x="4093550" y="1004175"/>
            <a:chExt cx="4888200" cy="2940150"/>
          </a:xfrm>
        </p:grpSpPr>
        <p:cxnSp>
          <p:nvCxnSpPr>
            <p:cNvPr id="218" name="Google Shape;218;p25"/>
            <p:cNvCxnSpPr>
              <a:stCxn id="219" idx="1"/>
            </p:cNvCxnSpPr>
            <p:nvPr/>
          </p:nvCxnSpPr>
          <p:spPr>
            <a:xfrm flipH="1">
              <a:off x="4093550" y="1560525"/>
              <a:ext cx="861900" cy="23838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5"/>
            <p:cNvSpPr txBox="1"/>
            <p:nvPr/>
          </p:nvSpPr>
          <p:spPr>
            <a:xfrm>
              <a:off x="4955450" y="1004175"/>
              <a:ext cx="402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The t distribution has higher tails than the normal that take into account that most samples will underestimate the variability in a population. </a:t>
              </a:r>
              <a:r>
                <a:rPr lang="en" sz="1600">
                  <a:highlight>
                    <a:srgbClr val="FFFFFF"/>
                  </a:highlight>
                  <a:latin typeface="Nunito"/>
                  <a:ea typeface="Nunito"/>
                  <a:cs typeface="Nunito"/>
                  <a:sym typeface="Nunito"/>
                </a:rPr>
                <a:t>Better estimate of "noise" </a:t>
              </a:r>
              <a:endParaRPr b="1" sz="1600">
                <a:highlight>
                  <a:srgbClr val="FFFFFF"/>
                </a:highlight>
                <a:latin typeface="Nunito"/>
                <a:ea typeface="Nunito"/>
                <a:cs typeface="Nunito"/>
                <a:sym typeface="Nunito"/>
              </a:endParaRPr>
            </a:p>
          </p:txBody>
        </p:sp>
      </p:grpSp>
      <p:grpSp>
        <p:nvGrpSpPr>
          <p:cNvPr id="220" name="Google Shape;220;p25"/>
          <p:cNvGrpSpPr/>
          <p:nvPr/>
        </p:nvGrpSpPr>
        <p:grpSpPr>
          <a:xfrm>
            <a:off x="4955450" y="2223375"/>
            <a:ext cx="4026300" cy="1635175"/>
            <a:chOff x="4955450" y="2451975"/>
            <a:chExt cx="4026300" cy="1635175"/>
          </a:xfrm>
        </p:grpSpPr>
        <p:sp>
          <p:nvSpPr>
            <p:cNvPr id="221" name="Google Shape;221;p25"/>
            <p:cNvSpPr txBox="1"/>
            <p:nvPr/>
          </p:nvSpPr>
          <p:spPr>
            <a:xfrm>
              <a:off x="4955450" y="2451975"/>
              <a:ext cx="4026300" cy="11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The test statistic (t) is compared to this distribution and is thus called the t-statistic.</a:t>
              </a:r>
              <a:endParaRPr b="1" sz="1600">
                <a:solidFill>
                  <a:srgbClr val="1155CC"/>
                </a:solidFill>
                <a:highlight>
                  <a:srgbClr val="FFFFFF"/>
                </a:highlight>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t/>
              </a:r>
              <a:endParaRPr sz="1600">
                <a:solidFill>
                  <a:srgbClr val="1155CC"/>
                </a:solidFill>
                <a:highlight>
                  <a:srgbClr val="FFFFFF"/>
                </a:highlight>
                <a:latin typeface="Nunito"/>
                <a:ea typeface="Nunito"/>
                <a:cs typeface="Nunito"/>
                <a:sym typeface="Nunito"/>
              </a:endParaRPr>
            </a:p>
          </p:txBody>
        </p:sp>
        <p:pic>
          <p:nvPicPr>
            <p:cNvPr id="222" name="Google Shape;222;p25"/>
            <p:cNvPicPr preferRelativeResize="0"/>
            <p:nvPr/>
          </p:nvPicPr>
          <p:blipFill>
            <a:blip r:embed="rId4">
              <a:alphaModFix/>
            </a:blip>
            <a:stretch>
              <a:fillRect/>
            </a:stretch>
          </p:blipFill>
          <p:spPr>
            <a:xfrm>
              <a:off x="6011512" y="3088250"/>
              <a:ext cx="1914175" cy="998900"/>
            </a:xfrm>
            <a:prstGeom prst="rect">
              <a:avLst/>
            </a:prstGeom>
            <a:noFill/>
            <a:ln>
              <a:noFill/>
            </a:ln>
          </p:spPr>
        </p:pic>
      </p:grpSp>
      <p:grpSp>
        <p:nvGrpSpPr>
          <p:cNvPr id="223" name="Google Shape;223;p25"/>
          <p:cNvGrpSpPr/>
          <p:nvPr/>
        </p:nvGrpSpPr>
        <p:grpSpPr>
          <a:xfrm>
            <a:off x="3537975" y="2884850"/>
            <a:ext cx="5528475" cy="1290300"/>
            <a:chOff x="3537975" y="2884850"/>
            <a:chExt cx="5528475" cy="1290300"/>
          </a:xfrm>
        </p:grpSpPr>
        <p:cxnSp>
          <p:nvCxnSpPr>
            <p:cNvPr id="224" name="Google Shape;224;p25"/>
            <p:cNvCxnSpPr/>
            <p:nvPr/>
          </p:nvCxnSpPr>
          <p:spPr>
            <a:xfrm rot="10800000">
              <a:off x="3537975" y="2884850"/>
              <a:ext cx="0" cy="1290300"/>
            </a:xfrm>
            <a:prstGeom prst="straightConnector1">
              <a:avLst/>
            </a:prstGeom>
            <a:noFill/>
            <a:ln cap="flat" cmpd="sng" w="19050">
              <a:solidFill>
                <a:schemeClr val="dk2"/>
              </a:solidFill>
              <a:prstDash val="dash"/>
              <a:round/>
              <a:headEnd len="med" w="med" type="none"/>
              <a:tailEnd len="med" w="med" type="none"/>
            </a:ln>
          </p:spPr>
        </p:cxnSp>
        <p:grpSp>
          <p:nvGrpSpPr>
            <p:cNvPr id="225" name="Google Shape;225;p25"/>
            <p:cNvGrpSpPr/>
            <p:nvPr/>
          </p:nvGrpSpPr>
          <p:grpSpPr>
            <a:xfrm>
              <a:off x="3623325" y="3527675"/>
              <a:ext cx="5443125" cy="537075"/>
              <a:chOff x="3623325" y="3527675"/>
              <a:chExt cx="5443125" cy="537075"/>
            </a:xfrm>
          </p:grpSpPr>
          <p:sp>
            <p:nvSpPr>
              <p:cNvPr id="226" name="Google Shape;226;p25"/>
              <p:cNvSpPr txBox="1"/>
              <p:nvPr/>
            </p:nvSpPr>
            <p:spPr>
              <a:xfrm>
                <a:off x="4937250" y="3527675"/>
                <a:ext cx="4129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t = (xhat - 10.0)/sem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 2.001624</a:t>
                </a:r>
                <a:endParaRPr sz="1600">
                  <a:latin typeface="Consolas"/>
                  <a:ea typeface="Consolas"/>
                  <a:cs typeface="Consolas"/>
                  <a:sym typeface="Consolas"/>
                </a:endParaRPr>
              </a:p>
              <a:p>
                <a:pPr indent="0" lvl="0" marL="0" rtl="0" algn="l">
                  <a:spcBef>
                    <a:spcPts val="0"/>
                  </a:spcBef>
                  <a:spcAft>
                    <a:spcPts val="0"/>
                  </a:spcAft>
                  <a:buNone/>
                </a:pPr>
                <a:r>
                  <a:t/>
                </a:r>
                <a:endParaRPr sz="1000">
                  <a:solidFill>
                    <a:srgbClr val="CC0000"/>
                  </a:solidFill>
                  <a:latin typeface="Consolas"/>
                  <a:ea typeface="Consolas"/>
                  <a:cs typeface="Consolas"/>
                  <a:sym typeface="Consolas"/>
                </a:endParaRPr>
              </a:p>
            </p:txBody>
          </p:sp>
          <p:cxnSp>
            <p:nvCxnSpPr>
              <p:cNvPr id="227" name="Google Shape;227;p25"/>
              <p:cNvCxnSpPr/>
              <p:nvPr/>
            </p:nvCxnSpPr>
            <p:spPr>
              <a:xfrm rot="10800000">
                <a:off x="3623325" y="3670850"/>
                <a:ext cx="1420800" cy="393900"/>
              </a:xfrm>
              <a:prstGeom prst="straightConnector1">
                <a:avLst/>
              </a:prstGeom>
              <a:noFill/>
              <a:ln cap="flat" cmpd="sng" w="9525">
                <a:solidFill>
                  <a:schemeClr val="dk2"/>
                </a:solidFill>
                <a:prstDash val="solid"/>
                <a:round/>
                <a:headEnd len="med" w="med" type="none"/>
                <a:tailEnd len="med" w="med" type="triangle"/>
              </a:ln>
            </p:spPr>
          </p:cxnSp>
        </p:grpSp>
      </p:grpSp>
      <p:sp>
        <p:nvSpPr>
          <p:cNvPr id="228" name="Google Shape;228;p25"/>
          <p:cNvSpPr/>
          <p:nvPr/>
        </p:nvSpPr>
        <p:spPr>
          <a:xfrm>
            <a:off x="377225" y="11063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5"/>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T-distribution parameters: mean, degrees of freedom (</a:t>
            </a:r>
            <a:r>
              <a:rPr b="1" i="1" lang="en" sz="2400"/>
              <a:t>v</a:t>
            </a:r>
            <a:r>
              <a:rPr b="1" lang="en" sz="2400"/>
              <a:t>)</a:t>
            </a:r>
            <a:endParaRPr b="1" sz="2400">
              <a:solidFill>
                <a:srgbClr val="1155CC"/>
              </a:solidFill>
            </a:endParaRPr>
          </a:p>
        </p:txBody>
      </p:sp>
      <p:pic>
        <p:nvPicPr>
          <p:cNvPr id="235" name="Google Shape;235;p26"/>
          <p:cNvPicPr preferRelativeResize="0"/>
          <p:nvPr/>
        </p:nvPicPr>
        <p:blipFill>
          <a:blip r:embed="rId3">
            <a:alphaModFix/>
          </a:blip>
          <a:stretch>
            <a:fillRect/>
          </a:stretch>
        </p:blipFill>
        <p:spPr>
          <a:xfrm>
            <a:off x="4825225" y="1180750"/>
            <a:ext cx="4022547" cy="3218028"/>
          </a:xfrm>
          <a:prstGeom prst="rect">
            <a:avLst/>
          </a:prstGeom>
          <a:noFill/>
          <a:ln>
            <a:noFill/>
          </a:ln>
        </p:spPr>
      </p:pic>
      <p:sp>
        <p:nvSpPr>
          <p:cNvPr id="236" name="Google Shape;236;p26"/>
          <p:cNvSpPr txBox="1"/>
          <p:nvPr/>
        </p:nvSpPr>
        <p:spPr>
          <a:xfrm>
            <a:off x="7501775" y="2510150"/>
            <a:ext cx="11964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(i.e., Normal)</a:t>
            </a:r>
            <a:endParaRPr>
              <a:latin typeface="Nunito"/>
              <a:ea typeface="Nunito"/>
              <a:cs typeface="Nunito"/>
              <a:sym typeface="Nunito"/>
            </a:endParaRPr>
          </a:p>
        </p:txBody>
      </p:sp>
      <p:sp>
        <p:nvSpPr>
          <p:cNvPr id="237" name="Google Shape;237;p26"/>
          <p:cNvSpPr txBox="1"/>
          <p:nvPr/>
        </p:nvSpPr>
        <p:spPr>
          <a:xfrm>
            <a:off x="255275" y="893075"/>
            <a:ext cx="44448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a:highlight>
                  <a:srgbClr val="FFFFFF"/>
                </a:highlight>
                <a:latin typeface="Nunito"/>
                <a:ea typeface="Nunito"/>
                <a:cs typeface="Nunito"/>
                <a:sym typeface="Nunito"/>
              </a:rPr>
              <a:t>The mean is assumed to be 0, unless otherwise stated. Why? </a:t>
            </a:r>
            <a:endParaRPr b="1">
              <a:highlight>
                <a:srgbClr val="FFFFFF"/>
              </a:highlight>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rPr lang="en">
                <a:solidFill>
                  <a:srgbClr val="1155CC"/>
                </a:solidFill>
                <a:highlight>
                  <a:srgbClr val="FFFFFF"/>
                </a:highlight>
                <a:latin typeface="Nunito"/>
                <a:ea typeface="Nunito"/>
                <a:cs typeface="Nunito"/>
                <a:sym typeface="Nunito"/>
              </a:rPr>
              <a:t>Well, the test statistic, t, is itself a random variable and it comes from the difference between the sample mean and the population mean. The null distribution of this random variable should be centered at 0 since the sample mean should be greater than the population mean just as frequently as it is less than the population mean.</a:t>
            </a:r>
            <a:endParaRPr b="1">
              <a:highlight>
                <a:srgbClr val="FFFFFF"/>
              </a:highlight>
              <a:latin typeface="Nunito"/>
              <a:ea typeface="Nunito"/>
              <a:cs typeface="Nunito"/>
              <a:sym typeface="Nunito"/>
            </a:endParaRPr>
          </a:p>
        </p:txBody>
      </p:sp>
      <p:pic>
        <p:nvPicPr>
          <p:cNvPr id="238" name="Google Shape;238;p26"/>
          <p:cNvPicPr preferRelativeResize="0"/>
          <p:nvPr/>
        </p:nvPicPr>
        <p:blipFill>
          <a:blip r:embed="rId4">
            <a:alphaModFix/>
          </a:blip>
          <a:stretch>
            <a:fillRect/>
          </a:stretch>
        </p:blipFill>
        <p:spPr>
          <a:xfrm>
            <a:off x="2095014" y="2629600"/>
            <a:ext cx="1671175" cy="872075"/>
          </a:xfrm>
          <a:prstGeom prst="rect">
            <a:avLst/>
          </a:prstGeom>
          <a:noFill/>
          <a:ln>
            <a:noFill/>
          </a:ln>
        </p:spPr>
      </p:pic>
      <p:sp>
        <p:nvSpPr>
          <p:cNvPr id="239" name="Google Shape;239;p26"/>
          <p:cNvSpPr txBox="1"/>
          <p:nvPr/>
        </p:nvSpPr>
        <p:spPr>
          <a:xfrm>
            <a:off x="255275" y="3483875"/>
            <a:ext cx="44448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a:highlight>
                  <a:srgbClr val="FFFFFF"/>
                </a:highlight>
                <a:latin typeface="Nunito"/>
                <a:ea typeface="Nunito"/>
                <a:cs typeface="Nunito"/>
                <a:sym typeface="Nunito"/>
              </a:rPr>
              <a:t>The second parameter is the </a:t>
            </a:r>
            <a:r>
              <a:rPr b="1" lang="en">
                <a:solidFill>
                  <a:srgbClr val="1155CC"/>
                </a:solidFill>
                <a:highlight>
                  <a:srgbClr val="FFFFFF"/>
                </a:highlight>
                <a:latin typeface="Nunito"/>
                <a:ea typeface="Nunito"/>
                <a:cs typeface="Nunito"/>
                <a:sym typeface="Nunito"/>
              </a:rPr>
              <a:t>degrees of freedom (</a:t>
            </a:r>
            <a:r>
              <a:rPr b="1" i="1" lang="en">
                <a:solidFill>
                  <a:srgbClr val="1155CC"/>
                </a:solidFill>
                <a:highlight>
                  <a:srgbClr val="FFFFFF"/>
                </a:highlight>
                <a:latin typeface="Nunito"/>
                <a:ea typeface="Nunito"/>
                <a:cs typeface="Nunito"/>
                <a:sym typeface="Nunito"/>
              </a:rPr>
              <a:t>v</a:t>
            </a:r>
            <a:r>
              <a:rPr b="1" lang="en">
                <a:solidFill>
                  <a:srgbClr val="1155CC"/>
                </a:solidFill>
                <a:highlight>
                  <a:srgbClr val="FFFFFF"/>
                </a:highlight>
                <a:latin typeface="Nunito"/>
                <a:ea typeface="Nunito"/>
                <a:cs typeface="Nunito"/>
                <a:sym typeface="Nunito"/>
              </a:rPr>
              <a:t>)</a:t>
            </a:r>
            <a:r>
              <a:rPr lang="en">
                <a:solidFill>
                  <a:srgbClr val="1155CC"/>
                </a:solidFill>
                <a:highlight>
                  <a:srgbClr val="FFFFFF"/>
                </a:highlight>
                <a:latin typeface="Nunito"/>
                <a:ea typeface="Nunito"/>
                <a:cs typeface="Nunito"/>
                <a:sym typeface="Nunito"/>
              </a:rPr>
              <a:t>, </a:t>
            </a:r>
            <a:r>
              <a:rPr lang="en">
                <a:highlight>
                  <a:srgbClr val="FFFFFF"/>
                </a:highlight>
                <a:latin typeface="Nunito"/>
                <a:ea typeface="Nunito"/>
                <a:cs typeface="Nunito"/>
                <a:sym typeface="Nunito"/>
              </a:rPr>
              <a:t>which is the number of variables that are free to </a:t>
            </a:r>
            <a:r>
              <a:rPr lang="en">
                <a:solidFill>
                  <a:schemeClr val="dk1"/>
                </a:solidFill>
                <a:highlight>
                  <a:schemeClr val="lt1"/>
                </a:highlight>
                <a:latin typeface="Nunito"/>
                <a:ea typeface="Nunito"/>
                <a:cs typeface="Nunito"/>
                <a:sym typeface="Nunito"/>
              </a:rPr>
              <a:t>independently </a:t>
            </a:r>
            <a:r>
              <a:rPr lang="en">
                <a:highlight>
                  <a:srgbClr val="FFFFFF"/>
                </a:highlight>
                <a:latin typeface="Nunito"/>
                <a:ea typeface="Nunito"/>
                <a:cs typeface="Nunito"/>
                <a:sym typeface="Nunito"/>
              </a:rPr>
              <a:t>vary. For the t-distribution, the </a:t>
            </a:r>
            <a:r>
              <a:rPr lang="en">
                <a:highlight>
                  <a:schemeClr val="lt1"/>
                </a:highlight>
                <a:latin typeface="Nunito"/>
                <a:ea typeface="Nunito"/>
                <a:cs typeface="Nunito"/>
                <a:sym typeface="Nunito"/>
              </a:rPr>
              <a:t>degrees of freedom (</a:t>
            </a:r>
            <a:r>
              <a:rPr i="1" lang="en">
                <a:highlight>
                  <a:schemeClr val="lt1"/>
                </a:highlight>
                <a:latin typeface="Nunito"/>
                <a:ea typeface="Nunito"/>
                <a:cs typeface="Nunito"/>
                <a:sym typeface="Nunito"/>
              </a:rPr>
              <a:t>v</a:t>
            </a:r>
            <a:r>
              <a:rPr lang="en">
                <a:highlight>
                  <a:schemeClr val="lt1"/>
                </a:highlight>
                <a:latin typeface="Nunito"/>
                <a:ea typeface="Nunito"/>
                <a:cs typeface="Nunito"/>
                <a:sym typeface="Nunito"/>
              </a:rPr>
              <a:t>) is n-1. </a:t>
            </a:r>
            <a:r>
              <a:rPr b="1" lang="en">
                <a:highlight>
                  <a:schemeClr val="lt1"/>
                </a:highlight>
                <a:latin typeface="Nunito"/>
                <a:ea typeface="Nunito"/>
                <a:cs typeface="Nunito"/>
                <a:sym typeface="Nunito"/>
              </a:rPr>
              <a:t>Why n-1?  </a:t>
            </a:r>
            <a:r>
              <a:rPr lang="en">
                <a:solidFill>
                  <a:srgbClr val="1155CC"/>
                </a:solidFill>
                <a:highlight>
                  <a:schemeClr val="lt1"/>
                </a:highlight>
                <a:latin typeface="Nunito"/>
                <a:ea typeface="Nunito"/>
                <a:cs typeface="Nunito"/>
                <a:sym typeface="Nunito"/>
              </a:rPr>
              <a:t>If you know sample mean, you only need n-1 of the samples to infer the nth sample (algebra). It has no "freedom" to vary.</a:t>
            </a:r>
            <a:endParaRPr>
              <a:solidFill>
                <a:srgbClr val="1155CC"/>
              </a:solidFill>
              <a:highlight>
                <a:srgbClr val="FFFFFF"/>
              </a:highlight>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"When n is small, P values derived from the t-distribution vary greatly as n changes."</a:t>
            </a:r>
            <a:endParaRPr b="1" sz="2400">
              <a:solidFill>
                <a:srgbClr val="1155CC"/>
              </a:solidFill>
            </a:endParaRPr>
          </a:p>
        </p:txBody>
      </p:sp>
      <p:pic>
        <p:nvPicPr>
          <p:cNvPr id="245" name="Google Shape;245;p27"/>
          <p:cNvPicPr preferRelativeResize="0"/>
          <p:nvPr/>
        </p:nvPicPr>
        <p:blipFill>
          <a:blip r:embed="rId3">
            <a:alphaModFix/>
          </a:blip>
          <a:stretch>
            <a:fillRect/>
          </a:stretch>
        </p:blipFill>
        <p:spPr>
          <a:xfrm>
            <a:off x="152400" y="1225950"/>
            <a:ext cx="8820150" cy="3676650"/>
          </a:xfrm>
          <a:prstGeom prst="rect">
            <a:avLst/>
          </a:prstGeom>
          <a:noFill/>
          <a:ln>
            <a:noFill/>
          </a:ln>
        </p:spPr>
      </p:pic>
      <p:sp>
        <p:nvSpPr>
          <p:cNvPr id="246" name="Google Shape;246;p27"/>
          <p:cNvSpPr/>
          <p:nvPr/>
        </p:nvSpPr>
        <p:spPr>
          <a:xfrm>
            <a:off x="152400" y="12727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4168425" y="12259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4"/>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The test statistic is compared to the t-distribution with the correct n (and thus degrees of freedom (</a:t>
            </a:r>
            <a:r>
              <a:rPr b="1" i="1" lang="en" sz="2400"/>
              <a:t>v = n-1</a:t>
            </a:r>
            <a:r>
              <a:rPr b="1" lang="en" sz="2400"/>
              <a:t>)</a:t>
            </a:r>
            <a:endParaRPr b="1" sz="2400">
              <a:solidFill>
                <a:srgbClr val="1155CC"/>
              </a:solidFill>
            </a:endParaRPr>
          </a:p>
        </p:txBody>
      </p:sp>
      <p:pic>
        <p:nvPicPr>
          <p:cNvPr id="254" name="Google Shape;254;p28"/>
          <p:cNvPicPr preferRelativeResize="0"/>
          <p:nvPr/>
        </p:nvPicPr>
        <p:blipFill rotWithShape="1">
          <a:blip r:embed="rId3">
            <a:alphaModFix/>
          </a:blip>
          <a:srcRect b="0" l="46717" r="0" t="0"/>
          <a:stretch/>
        </p:blipFill>
        <p:spPr>
          <a:xfrm>
            <a:off x="240975" y="1640425"/>
            <a:ext cx="3835325" cy="3000475"/>
          </a:xfrm>
          <a:prstGeom prst="rect">
            <a:avLst/>
          </a:prstGeom>
          <a:noFill/>
          <a:ln>
            <a:noFill/>
          </a:ln>
        </p:spPr>
      </p:pic>
      <p:sp>
        <p:nvSpPr>
          <p:cNvPr id="255" name="Google Shape;255;p28"/>
          <p:cNvSpPr txBox="1"/>
          <p:nvPr/>
        </p:nvSpPr>
        <p:spPr>
          <a:xfrm>
            <a:off x="4742200" y="2274275"/>
            <a:ext cx="53325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obs_exp = c(12.0,11.5,9.5,10.5,10.8)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xhat = mean(obs_exp) # xhat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 10.86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s = sd(obs_exp) # s.d.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 0.9607289</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sem = sd(obs_exp)/sqrt(length(obs_exp))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 0.429651</a:t>
            </a:r>
            <a:endParaRPr>
              <a:latin typeface="Consolas"/>
              <a:ea typeface="Consolas"/>
              <a:cs typeface="Consolas"/>
              <a:sym typeface="Consolas"/>
            </a:endParaRPr>
          </a:p>
          <a:p>
            <a:pPr indent="0" lvl="0" marL="0" rtl="0" algn="l">
              <a:spcBef>
                <a:spcPts val="0"/>
              </a:spcBef>
              <a:spcAft>
                <a:spcPts val="0"/>
              </a:spcAft>
              <a:buNone/>
            </a:pPr>
            <a:r>
              <a:rPr lang="en">
                <a:solidFill>
                  <a:srgbClr val="1155CC"/>
                </a:solidFill>
                <a:latin typeface="Consolas"/>
                <a:ea typeface="Consolas"/>
                <a:cs typeface="Consolas"/>
                <a:sym typeface="Consolas"/>
              </a:rPr>
              <a:t>t = (xhat - 10.0)/sem </a:t>
            </a:r>
            <a:endParaRPr>
              <a:solidFill>
                <a:srgbClr val="1155CC"/>
              </a:solidFill>
              <a:latin typeface="Consolas"/>
              <a:ea typeface="Consolas"/>
              <a:cs typeface="Consolas"/>
              <a:sym typeface="Consolas"/>
            </a:endParaRPr>
          </a:p>
          <a:p>
            <a:pPr indent="0" lvl="0" marL="0" rtl="0" algn="l">
              <a:spcBef>
                <a:spcPts val="0"/>
              </a:spcBef>
              <a:spcAft>
                <a:spcPts val="0"/>
              </a:spcAft>
              <a:buNone/>
            </a:pPr>
            <a:r>
              <a:rPr lang="en">
                <a:solidFill>
                  <a:srgbClr val="1155CC"/>
                </a:solidFill>
                <a:latin typeface="Consolas"/>
                <a:ea typeface="Consolas"/>
                <a:cs typeface="Consolas"/>
                <a:sym typeface="Consolas"/>
              </a:rPr>
              <a:t>[1] 2.001624</a:t>
            </a:r>
            <a:endParaRPr>
              <a:solidFill>
                <a:srgbClr val="1155CC"/>
              </a:solidFill>
              <a:latin typeface="Consolas"/>
              <a:ea typeface="Consolas"/>
              <a:cs typeface="Consolas"/>
              <a:sym typeface="Consolas"/>
            </a:endParaRPr>
          </a:p>
          <a:p>
            <a:pPr indent="0" lvl="0" marL="0" rtl="0" algn="l">
              <a:spcBef>
                <a:spcPts val="0"/>
              </a:spcBef>
              <a:spcAft>
                <a:spcPts val="0"/>
              </a:spcAft>
              <a:buNone/>
            </a:pPr>
            <a:r>
              <a:t/>
            </a:r>
            <a:endParaRPr sz="1000">
              <a:solidFill>
                <a:srgbClr val="CC0000"/>
              </a:solidFill>
              <a:latin typeface="Consolas"/>
              <a:ea typeface="Consolas"/>
              <a:cs typeface="Consolas"/>
              <a:sym typeface="Consolas"/>
            </a:endParaRPr>
          </a:p>
        </p:txBody>
      </p:sp>
      <p:cxnSp>
        <p:nvCxnSpPr>
          <p:cNvPr id="256" name="Google Shape;256;p28"/>
          <p:cNvCxnSpPr/>
          <p:nvPr/>
        </p:nvCxnSpPr>
        <p:spPr>
          <a:xfrm rot="10800000">
            <a:off x="1333425" y="2158075"/>
            <a:ext cx="3409500" cy="1760700"/>
          </a:xfrm>
          <a:prstGeom prst="straightConnector1">
            <a:avLst/>
          </a:prstGeom>
          <a:noFill/>
          <a:ln cap="flat" cmpd="sng" w="28575">
            <a:solidFill>
              <a:schemeClr val="accent1"/>
            </a:solidFill>
            <a:prstDash val="solid"/>
            <a:round/>
            <a:headEnd len="med" w="med" type="none"/>
            <a:tailEnd len="med" w="med" type="oval"/>
          </a:ln>
        </p:spPr>
      </p:cxnSp>
      <p:sp>
        <p:nvSpPr>
          <p:cNvPr id="257" name="Google Shape;257;p28"/>
          <p:cNvSpPr/>
          <p:nvPr/>
        </p:nvSpPr>
        <p:spPr>
          <a:xfrm>
            <a:off x="174675" y="15259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4"/>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Use the R function t.test() to compute a one-sample t-test!</a:t>
            </a:r>
            <a:endParaRPr b="1" sz="2400">
              <a:solidFill>
                <a:srgbClr val="1155CC"/>
              </a:solidFill>
            </a:endParaRPr>
          </a:p>
        </p:txBody>
      </p:sp>
      <p:pic>
        <p:nvPicPr>
          <p:cNvPr id="264" name="Google Shape;264;p29"/>
          <p:cNvPicPr preferRelativeResize="0"/>
          <p:nvPr/>
        </p:nvPicPr>
        <p:blipFill rotWithShape="1">
          <a:blip r:embed="rId3">
            <a:alphaModFix/>
          </a:blip>
          <a:srcRect b="0" l="46717" r="0" t="0"/>
          <a:stretch/>
        </p:blipFill>
        <p:spPr>
          <a:xfrm>
            <a:off x="240975" y="1640425"/>
            <a:ext cx="3835325" cy="3000475"/>
          </a:xfrm>
          <a:prstGeom prst="rect">
            <a:avLst/>
          </a:prstGeom>
          <a:noFill/>
          <a:ln>
            <a:noFill/>
          </a:ln>
        </p:spPr>
      </p:pic>
      <p:sp>
        <p:nvSpPr>
          <p:cNvPr id="265" name="Google Shape;265;p29"/>
          <p:cNvSpPr txBox="1"/>
          <p:nvPr/>
        </p:nvSpPr>
        <p:spPr>
          <a:xfrm>
            <a:off x="4361200" y="1817075"/>
            <a:ext cx="53325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t = (xhat - 10.0)/sem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[1] 2.001624</a:t>
            </a:r>
            <a:endParaRPr sz="1200">
              <a:latin typeface="Consolas"/>
              <a:ea typeface="Consolas"/>
              <a:cs typeface="Consolas"/>
              <a:sym typeface="Consolas"/>
            </a:endParaRPr>
          </a:p>
          <a:p>
            <a:pPr indent="0" lvl="0" marL="0" rtl="0" algn="l">
              <a:spcBef>
                <a:spcPts val="0"/>
              </a:spcBef>
              <a:spcAft>
                <a:spcPts val="0"/>
              </a:spcAft>
              <a:buNone/>
            </a:pPr>
            <a:r>
              <a:t/>
            </a:r>
            <a:endParaRPr sz="12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200">
                <a:solidFill>
                  <a:srgbClr val="1155CC"/>
                </a:solidFill>
                <a:latin typeface="Consolas"/>
                <a:ea typeface="Consolas"/>
                <a:cs typeface="Consolas"/>
                <a:sym typeface="Consolas"/>
              </a:rPr>
              <a:t>t.test(obs_exp, mu = 10, alternative = "two.sided")</a:t>
            </a:r>
            <a:endParaRPr b="1" sz="12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1155CC"/>
                </a:solidFill>
                <a:latin typeface="Consolas"/>
                <a:ea typeface="Consolas"/>
                <a:cs typeface="Consolas"/>
                <a:sym typeface="Consolas"/>
              </a:rPr>
              <a:t>	</a:t>
            </a:r>
            <a:r>
              <a:rPr lang="en" sz="1200">
                <a:latin typeface="Consolas"/>
                <a:ea typeface="Consolas"/>
                <a:cs typeface="Consolas"/>
                <a:sym typeface="Consolas"/>
              </a:rPr>
              <a:t>One Sample t-test</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data:  obs_exp</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200">
                <a:solidFill>
                  <a:srgbClr val="1155CC"/>
                </a:solidFill>
                <a:latin typeface="Consolas"/>
                <a:ea typeface="Consolas"/>
                <a:cs typeface="Consolas"/>
                <a:sym typeface="Consolas"/>
              </a:rPr>
              <a:t>t = 2.0016, df = 4,</a:t>
            </a:r>
            <a:r>
              <a:rPr lang="en" sz="1200">
                <a:solidFill>
                  <a:srgbClr val="1155CC"/>
                </a:solidFill>
                <a:latin typeface="Consolas"/>
                <a:ea typeface="Consolas"/>
                <a:cs typeface="Consolas"/>
                <a:sym typeface="Consolas"/>
              </a:rPr>
              <a:t> </a:t>
            </a:r>
            <a:r>
              <a:rPr b="1" lang="en" sz="1200">
                <a:solidFill>
                  <a:srgbClr val="1155CC"/>
                </a:solidFill>
                <a:latin typeface="Consolas"/>
                <a:ea typeface="Consolas"/>
                <a:cs typeface="Consolas"/>
                <a:sym typeface="Consolas"/>
              </a:rPr>
              <a:t>p-value = 0.1159</a:t>
            </a:r>
            <a:endParaRPr b="1" sz="12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alternative hypothesis: true mean is not equal to 10</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95 percent confidence interval:</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  9.667098 12.052902</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sample estimates:</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mean of x </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    10.86</a:t>
            </a: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t/>
            </a:r>
            <a:endParaRPr>
              <a:solidFill>
                <a:srgbClr val="1155CC"/>
              </a:solidFill>
              <a:latin typeface="Consolas"/>
              <a:ea typeface="Consolas"/>
              <a:cs typeface="Consolas"/>
              <a:sym typeface="Consolas"/>
            </a:endParaRPr>
          </a:p>
          <a:p>
            <a:pPr indent="0" lvl="0" marL="0" rtl="0" algn="l">
              <a:spcBef>
                <a:spcPts val="0"/>
              </a:spcBef>
              <a:spcAft>
                <a:spcPts val="0"/>
              </a:spcAft>
              <a:buNone/>
            </a:pPr>
            <a:r>
              <a:t/>
            </a:r>
            <a:endParaRPr>
              <a:solidFill>
                <a:srgbClr val="1155CC"/>
              </a:solidFill>
              <a:latin typeface="Consolas"/>
              <a:ea typeface="Consolas"/>
              <a:cs typeface="Consolas"/>
              <a:sym typeface="Consolas"/>
            </a:endParaRPr>
          </a:p>
          <a:p>
            <a:pPr indent="0" lvl="0" marL="0" rtl="0" algn="l">
              <a:spcBef>
                <a:spcPts val="0"/>
              </a:spcBef>
              <a:spcAft>
                <a:spcPts val="0"/>
              </a:spcAft>
              <a:buNone/>
            </a:pPr>
            <a:r>
              <a:t/>
            </a:r>
            <a:endParaRPr sz="1000">
              <a:solidFill>
                <a:srgbClr val="CC0000"/>
              </a:solidFill>
              <a:latin typeface="Consolas"/>
              <a:ea typeface="Consolas"/>
              <a:cs typeface="Consolas"/>
              <a:sym typeface="Consolas"/>
            </a:endParaRPr>
          </a:p>
        </p:txBody>
      </p:sp>
      <p:cxnSp>
        <p:nvCxnSpPr>
          <p:cNvPr id="266" name="Google Shape;266;p29"/>
          <p:cNvCxnSpPr/>
          <p:nvPr/>
        </p:nvCxnSpPr>
        <p:spPr>
          <a:xfrm rot="10800000">
            <a:off x="1333425" y="2158050"/>
            <a:ext cx="3076200" cy="17400"/>
          </a:xfrm>
          <a:prstGeom prst="straightConnector1">
            <a:avLst/>
          </a:prstGeom>
          <a:noFill/>
          <a:ln cap="flat" cmpd="sng" w="28575">
            <a:solidFill>
              <a:schemeClr val="accent1"/>
            </a:solidFill>
            <a:prstDash val="solid"/>
            <a:round/>
            <a:headEnd len="med" w="med" type="none"/>
            <a:tailEnd len="med" w="med" type="oval"/>
          </a:ln>
        </p:spPr>
      </p:cxnSp>
      <p:sp>
        <p:nvSpPr>
          <p:cNvPr id="267" name="Google Shape;267;p29"/>
          <p:cNvSpPr/>
          <p:nvPr/>
        </p:nvSpPr>
        <p:spPr>
          <a:xfrm>
            <a:off x="167425" y="151870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4"/>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In biology, we often want to compare the means of two different samples.</a:t>
            </a:r>
            <a:endParaRPr b="1" sz="2400">
              <a:solidFill>
                <a:srgbClr val="1155CC"/>
              </a:solidFill>
            </a:endParaRPr>
          </a:p>
        </p:txBody>
      </p:sp>
      <p:pic>
        <p:nvPicPr>
          <p:cNvPr id="274" name="Google Shape;274;p30"/>
          <p:cNvPicPr preferRelativeResize="0"/>
          <p:nvPr/>
        </p:nvPicPr>
        <p:blipFill rotWithShape="1">
          <a:blip r:embed="rId3">
            <a:alphaModFix/>
          </a:blip>
          <a:srcRect b="6570" l="5134" r="48571" t="49095"/>
          <a:stretch/>
        </p:blipFill>
        <p:spPr>
          <a:xfrm>
            <a:off x="2157825" y="1281850"/>
            <a:ext cx="4828350" cy="330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One-sample versus two-sample t-test</a:t>
            </a:r>
            <a:endParaRPr b="1" sz="2400">
              <a:solidFill>
                <a:srgbClr val="1155CC"/>
              </a:solidFill>
            </a:endParaRPr>
          </a:p>
        </p:txBody>
      </p:sp>
      <p:pic>
        <p:nvPicPr>
          <p:cNvPr id="280" name="Google Shape;280;p31"/>
          <p:cNvPicPr preferRelativeResize="0"/>
          <p:nvPr/>
        </p:nvPicPr>
        <p:blipFill rotWithShape="1">
          <a:blip r:embed="rId3">
            <a:alphaModFix/>
          </a:blip>
          <a:srcRect b="0" l="67275" r="282" t="0"/>
          <a:stretch/>
        </p:blipFill>
        <p:spPr>
          <a:xfrm>
            <a:off x="393148" y="1090650"/>
            <a:ext cx="2928200" cy="2505000"/>
          </a:xfrm>
          <a:prstGeom prst="rect">
            <a:avLst/>
          </a:prstGeom>
          <a:noFill/>
          <a:ln>
            <a:noFill/>
          </a:ln>
        </p:spPr>
      </p:pic>
      <p:sp>
        <p:nvSpPr>
          <p:cNvPr id="281" name="Google Shape;281;p31"/>
          <p:cNvSpPr txBox="1"/>
          <p:nvPr/>
        </p:nvSpPr>
        <p:spPr>
          <a:xfrm>
            <a:off x="311700" y="3672600"/>
            <a:ext cx="402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sz="1600">
                <a:solidFill>
                  <a:srgbClr val="1155CC"/>
                </a:solidFill>
                <a:highlight>
                  <a:srgbClr val="FFFFFF"/>
                </a:highlight>
                <a:latin typeface="Nunito"/>
                <a:ea typeface="Nunito"/>
                <a:cs typeface="Nunito"/>
                <a:sym typeface="Nunito"/>
              </a:rPr>
              <a:t>One sample t-test</a:t>
            </a:r>
            <a:r>
              <a:rPr lang="en" sz="1600">
                <a:solidFill>
                  <a:srgbClr val="1155CC"/>
                </a:solidFill>
                <a:highlight>
                  <a:srgbClr val="FFFFFF"/>
                </a:highlight>
                <a:latin typeface="Nunito"/>
                <a:ea typeface="Nunito"/>
                <a:cs typeface="Nunito"/>
                <a:sym typeface="Nunito"/>
              </a:rPr>
              <a:t>: Compare observed sample mean to reference value while accounting for uncertainty in the sample mean.</a:t>
            </a:r>
            <a:endParaRPr b="1" sz="1600">
              <a:highlight>
                <a:srgbClr val="FFFFFF"/>
              </a:highlight>
              <a:latin typeface="Nunito"/>
              <a:ea typeface="Nunito"/>
              <a:cs typeface="Nunito"/>
              <a:sym typeface="Nunito"/>
            </a:endParaRPr>
          </a:p>
        </p:txBody>
      </p:sp>
      <p:sp>
        <p:nvSpPr>
          <p:cNvPr id="282" name="Google Shape;282;p31"/>
          <p:cNvSpPr/>
          <p:nvPr/>
        </p:nvSpPr>
        <p:spPr>
          <a:xfrm>
            <a:off x="268275" y="10906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31"/>
          <p:cNvGrpSpPr/>
          <p:nvPr/>
        </p:nvGrpSpPr>
        <p:grpSpPr>
          <a:xfrm>
            <a:off x="4768925" y="1090650"/>
            <a:ext cx="4026300" cy="3683075"/>
            <a:chOff x="4768925" y="1090650"/>
            <a:chExt cx="4026300" cy="3683075"/>
          </a:xfrm>
        </p:grpSpPr>
        <p:pic>
          <p:nvPicPr>
            <p:cNvPr id="284" name="Google Shape;284;p31"/>
            <p:cNvPicPr preferRelativeResize="0"/>
            <p:nvPr/>
          </p:nvPicPr>
          <p:blipFill>
            <a:blip r:embed="rId4">
              <a:alphaModFix/>
            </a:blip>
            <a:stretch>
              <a:fillRect/>
            </a:stretch>
          </p:blipFill>
          <p:spPr>
            <a:xfrm>
              <a:off x="5142751" y="1090650"/>
              <a:ext cx="2877900" cy="2475525"/>
            </a:xfrm>
            <a:prstGeom prst="rect">
              <a:avLst/>
            </a:prstGeom>
            <a:noFill/>
            <a:ln>
              <a:noFill/>
            </a:ln>
          </p:spPr>
        </p:pic>
        <p:sp>
          <p:nvSpPr>
            <p:cNvPr id="285" name="Google Shape;285;p31"/>
            <p:cNvSpPr txBox="1"/>
            <p:nvPr/>
          </p:nvSpPr>
          <p:spPr>
            <a:xfrm>
              <a:off x="4768925" y="3661025"/>
              <a:ext cx="402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sz="1600">
                  <a:solidFill>
                    <a:srgbClr val="1155CC"/>
                  </a:solidFill>
                  <a:highlight>
                    <a:srgbClr val="FFFFFF"/>
                  </a:highlight>
                  <a:latin typeface="Nunito"/>
                  <a:ea typeface="Nunito"/>
                  <a:cs typeface="Nunito"/>
                  <a:sym typeface="Nunito"/>
                </a:rPr>
                <a:t>Two</a:t>
              </a:r>
              <a:r>
                <a:rPr b="1" lang="en" sz="1600">
                  <a:solidFill>
                    <a:srgbClr val="1155CC"/>
                  </a:solidFill>
                  <a:highlight>
                    <a:srgbClr val="FFFFFF"/>
                  </a:highlight>
                  <a:latin typeface="Nunito"/>
                  <a:ea typeface="Nunito"/>
                  <a:cs typeface="Nunito"/>
                  <a:sym typeface="Nunito"/>
                </a:rPr>
                <a:t> sample t-test</a:t>
              </a:r>
              <a:r>
                <a:rPr lang="en" sz="1600">
                  <a:solidFill>
                    <a:srgbClr val="1155CC"/>
                  </a:solidFill>
                  <a:highlight>
                    <a:srgbClr val="FFFFFF"/>
                  </a:highlight>
                  <a:latin typeface="Nunito"/>
                  <a:ea typeface="Nunito"/>
                  <a:cs typeface="Nunito"/>
                  <a:sym typeface="Nunito"/>
                </a:rPr>
                <a:t>: Compare two observed samples means while accounting for the </a:t>
              </a:r>
              <a:r>
                <a:rPr b="1" lang="en" sz="1600">
                  <a:solidFill>
                    <a:srgbClr val="1155CC"/>
                  </a:solidFill>
                  <a:highlight>
                    <a:srgbClr val="FFFFFF"/>
                  </a:highlight>
                  <a:latin typeface="Nunito"/>
                  <a:ea typeface="Nunito"/>
                  <a:cs typeface="Nunito"/>
                  <a:sym typeface="Nunito"/>
                </a:rPr>
                <a:t>combined uncertainty in the sample means</a:t>
              </a:r>
              <a:r>
                <a:rPr lang="en" sz="1600">
                  <a:solidFill>
                    <a:srgbClr val="1155CC"/>
                  </a:solidFill>
                  <a:highlight>
                    <a:srgbClr val="FFFFFF"/>
                  </a:highlight>
                  <a:latin typeface="Nunito"/>
                  <a:ea typeface="Nunito"/>
                  <a:cs typeface="Nunito"/>
                  <a:sym typeface="Nunito"/>
                </a:rPr>
                <a:t>.</a:t>
              </a:r>
              <a:endParaRPr b="1" sz="1600">
                <a:highlight>
                  <a:srgbClr val="FFFFFF"/>
                </a:highlight>
                <a:latin typeface="Nunito"/>
                <a:ea typeface="Nunito"/>
                <a:cs typeface="Nunito"/>
                <a:sym typeface="Nunito"/>
              </a:endParaRPr>
            </a:p>
          </p:txBody>
        </p:sp>
      </p:grpSp>
      <p:sp>
        <p:nvSpPr>
          <p:cNvPr id="286" name="Google Shape;286;p31"/>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5"/>
              </a:rPr>
              <a:t>https://www.nature.com/articles/nmeth.2613/figures/3</a:t>
            </a:r>
            <a:endParaRPr b="0" i="0" sz="14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descr="header-bg.jpg" id="61" name="Google Shape;61;p14"/>
          <p:cNvPicPr preferRelativeResize="0"/>
          <p:nvPr/>
        </p:nvPicPr>
        <p:blipFill>
          <a:blip r:embed="rId3">
            <a:alphaModFix/>
          </a:blip>
          <a:stretch>
            <a:fillRect/>
          </a:stretch>
        </p:blipFill>
        <p:spPr>
          <a:xfrm>
            <a:off x="0" y="219125"/>
            <a:ext cx="9144000" cy="4813925"/>
          </a:xfrm>
          <a:prstGeom prst="rect">
            <a:avLst/>
          </a:prstGeom>
          <a:noFill/>
          <a:ln>
            <a:noFill/>
          </a:ln>
        </p:spPr>
      </p:pic>
      <p:sp>
        <p:nvSpPr>
          <p:cNvPr id="62" name="Google Shape;62;p14"/>
          <p:cNvSpPr txBox="1"/>
          <p:nvPr>
            <p:ph type="ctrTitle"/>
          </p:nvPr>
        </p:nvSpPr>
        <p:spPr>
          <a:xfrm>
            <a:off x="858300" y="500575"/>
            <a:ext cx="7503900" cy="138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FFFF"/>
                </a:solidFill>
              </a:rPr>
              <a:t>The t-test</a:t>
            </a:r>
            <a:endParaRPr b="1" sz="4800">
              <a:solidFill>
                <a:srgbClr val="FFFFFF"/>
              </a:solidFill>
            </a:endParaRPr>
          </a:p>
        </p:txBody>
      </p:sp>
      <p:sp>
        <p:nvSpPr>
          <p:cNvPr id="63" name="Google Shape;63;p14"/>
          <p:cNvSpPr txBox="1"/>
          <p:nvPr>
            <p:ph idx="1" type="subTitle"/>
          </p:nvPr>
        </p:nvSpPr>
        <p:spPr>
          <a:xfrm>
            <a:off x="480625" y="1733400"/>
            <a:ext cx="81957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Applied Computational Genomics</a:t>
            </a:r>
            <a:endParaRPr b="1" sz="2400">
              <a:solidFill>
                <a:schemeClr val="lt1"/>
              </a:solidFill>
            </a:endParaRPr>
          </a:p>
          <a:p>
            <a:pPr indent="0" lvl="0" marL="0" rtl="0" algn="ctr">
              <a:spcBef>
                <a:spcPts val="0"/>
              </a:spcBef>
              <a:spcAft>
                <a:spcPts val="0"/>
              </a:spcAft>
              <a:buClr>
                <a:schemeClr val="dk1"/>
              </a:buClr>
              <a:buSzPts val="1100"/>
              <a:buFont typeface="Arial"/>
              <a:buNone/>
            </a:pPr>
            <a:r>
              <a:rPr lang="en" sz="2000">
                <a:solidFill>
                  <a:schemeClr val="lt1"/>
                </a:solidFill>
              </a:rPr>
              <a:t>https://github.com/quinlan-lab/applied-computational-genomics</a:t>
            </a:r>
            <a:endParaRPr sz="2000">
              <a:solidFill>
                <a:schemeClr val="lt1"/>
              </a:solidFill>
            </a:endParaRPr>
          </a:p>
          <a:p>
            <a:pPr indent="0" lvl="0" marL="0" rtl="0" algn="ctr">
              <a:spcBef>
                <a:spcPts val="0"/>
              </a:spcBef>
              <a:spcAft>
                <a:spcPts val="0"/>
              </a:spcAft>
              <a:buClr>
                <a:schemeClr val="dk1"/>
              </a:buClr>
              <a:buSzPts val="1100"/>
              <a:buFont typeface="Arial"/>
              <a:buNone/>
            </a:pPr>
            <a:r>
              <a:t/>
            </a:r>
            <a:endParaRPr b="1" sz="2000">
              <a:solidFill>
                <a:srgbClr val="FFFFFF"/>
              </a:solidFill>
            </a:endParaRPr>
          </a:p>
          <a:p>
            <a:pPr indent="0" lvl="0" marL="0" rtl="0" algn="ctr">
              <a:spcBef>
                <a:spcPts val="0"/>
              </a:spcBef>
              <a:spcAft>
                <a:spcPts val="0"/>
              </a:spcAft>
              <a:buClr>
                <a:schemeClr val="dk1"/>
              </a:buClr>
              <a:buSzPts val="1100"/>
              <a:buFont typeface="Arial"/>
              <a:buNone/>
            </a:pPr>
            <a:r>
              <a:rPr b="1" lang="en" sz="2000">
                <a:solidFill>
                  <a:srgbClr val="FFFFFF"/>
                </a:solidFill>
              </a:rPr>
              <a:t>Aaron Quinlan</a:t>
            </a:r>
            <a:endParaRPr b="1" sz="2000">
              <a:solidFill>
                <a:srgbClr val="FFFFFF"/>
              </a:solidFill>
            </a:endParaRPr>
          </a:p>
          <a:p>
            <a:pPr indent="0" lvl="0" marL="0" rtl="0" algn="ctr">
              <a:spcBef>
                <a:spcPts val="0"/>
              </a:spcBef>
              <a:spcAft>
                <a:spcPts val="0"/>
              </a:spcAft>
              <a:buClr>
                <a:schemeClr val="dk1"/>
              </a:buClr>
              <a:buSzPts val="1100"/>
              <a:buFont typeface="Arial"/>
              <a:buNone/>
            </a:pPr>
            <a:r>
              <a:rPr b="1" lang="en" sz="2200">
                <a:solidFill>
                  <a:srgbClr val="FFFFFF"/>
                </a:solidFill>
              </a:rPr>
              <a:t>Departments of Human Genetics and Biomedical Informatics</a:t>
            </a:r>
            <a:endParaRPr b="1" sz="2200">
              <a:solidFill>
                <a:srgbClr val="FFFFFF"/>
              </a:solidFill>
            </a:endParaRPr>
          </a:p>
          <a:p>
            <a:pPr indent="0" lvl="0" marL="0" rtl="0" algn="ctr">
              <a:spcBef>
                <a:spcPts val="0"/>
              </a:spcBef>
              <a:spcAft>
                <a:spcPts val="0"/>
              </a:spcAft>
              <a:buClr>
                <a:schemeClr val="dk1"/>
              </a:buClr>
              <a:buSzPts val="1100"/>
              <a:buFont typeface="Arial"/>
              <a:buNone/>
            </a:pPr>
            <a:r>
              <a:rPr b="1" lang="en" sz="2200"/>
              <a:t>USTAR Center for Genetic Discovery</a:t>
            </a:r>
            <a:endParaRPr b="1" sz="2200"/>
          </a:p>
          <a:p>
            <a:pPr indent="0" lvl="0" marL="0" rtl="0" algn="ctr">
              <a:spcBef>
                <a:spcPts val="0"/>
              </a:spcBef>
              <a:spcAft>
                <a:spcPts val="0"/>
              </a:spcAft>
              <a:buClr>
                <a:schemeClr val="dk1"/>
              </a:buClr>
              <a:buSzPts val="1100"/>
              <a:buFont typeface="Arial"/>
              <a:buNone/>
            </a:pPr>
            <a:r>
              <a:rPr b="1" lang="en" sz="2200"/>
              <a:t>University of Utah</a:t>
            </a:r>
            <a:endParaRPr b="1" sz="2200"/>
          </a:p>
          <a:p>
            <a:pPr indent="0" lvl="0" marL="0" rtl="0" algn="ctr">
              <a:spcBef>
                <a:spcPts val="0"/>
              </a:spcBef>
              <a:spcAft>
                <a:spcPts val="0"/>
              </a:spcAft>
              <a:buClr>
                <a:schemeClr val="dk1"/>
              </a:buClr>
              <a:buSzPts val="1100"/>
              <a:buFont typeface="Arial"/>
              <a:buNone/>
            </a:pPr>
            <a:r>
              <a:rPr b="1" lang="en" sz="2200"/>
              <a:t>quinlanlab.org</a:t>
            </a:r>
            <a:endParaRPr b="1" sz="24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T</a:t>
            </a:r>
            <a:r>
              <a:rPr b="1" lang="en" sz="2400"/>
              <a:t>wo-sample t-test</a:t>
            </a:r>
            <a:endParaRPr b="1" sz="2400">
              <a:solidFill>
                <a:srgbClr val="1155CC"/>
              </a:solidFill>
            </a:endParaRPr>
          </a:p>
        </p:txBody>
      </p:sp>
      <p:pic>
        <p:nvPicPr>
          <p:cNvPr id="292" name="Google Shape;292;p32"/>
          <p:cNvPicPr preferRelativeResize="0"/>
          <p:nvPr/>
        </p:nvPicPr>
        <p:blipFill rotWithShape="1">
          <a:blip r:embed="rId3">
            <a:alphaModFix/>
          </a:blip>
          <a:srcRect b="0" l="0" r="63094" t="0"/>
          <a:stretch/>
        </p:blipFill>
        <p:spPr>
          <a:xfrm>
            <a:off x="152400" y="997350"/>
            <a:ext cx="3262125" cy="2474450"/>
          </a:xfrm>
          <a:prstGeom prst="rect">
            <a:avLst/>
          </a:prstGeom>
          <a:noFill/>
          <a:ln>
            <a:noFill/>
          </a:ln>
        </p:spPr>
      </p:pic>
      <p:sp>
        <p:nvSpPr>
          <p:cNvPr id="293" name="Google Shape;293;p32"/>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txBox="1"/>
          <p:nvPr/>
        </p:nvSpPr>
        <p:spPr>
          <a:xfrm>
            <a:off x="445313" y="3490125"/>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Start with the variance of the two conditions, X (untreated) and Y (treated)</a:t>
            </a:r>
            <a:endParaRPr sz="1600">
              <a:solidFill>
                <a:schemeClr val="accent4"/>
              </a:solidFill>
              <a:highlight>
                <a:srgbClr val="FFFFFF"/>
              </a:highlight>
              <a:latin typeface="Nunito"/>
              <a:ea typeface="Nunito"/>
              <a:cs typeface="Nunito"/>
              <a:sym typeface="Nunito"/>
            </a:endParaRPr>
          </a:p>
        </p:txBody>
      </p:sp>
      <p:grpSp>
        <p:nvGrpSpPr>
          <p:cNvPr id="295" name="Google Shape;295;p32"/>
          <p:cNvGrpSpPr/>
          <p:nvPr/>
        </p:nvGrpSpPr>
        <p:grpSpPr>
          <a:xfrm>
            <a:off x="3537524" y="1138525"/>
            <a:ext cx="2756201" cy="3464300"/>
            <a:chOff x="3537524" y="1138525"/>
            <a:chExt cx="2756201" cy="3464300"/>
          </a:xfrm>
        </p:grpSpPr>
        <p:pic>
          <p:nvPicPr>
            <p:cNvPr id="296" name="Google Shape;296;p32"/>
            <p:cNvPicPr preferRelativeResize="0"/>
            <p:nvPr/>
          </p:nvPicPr>
          <p:blipFill rotWithShape="1">
            <a:blip r:embed="rId3">
              <a:alphaModFix/>
            </a:blip>
            <a:srcRect b="0" l="36495" r="32323" t="0"/>
            <a:stretch/>
          </p:blipFill>
          <p:spPr>
            <a:xfrm>
              <a:off x="3537524" y="1138525"/>
              <a:ext cx="2756201" cy="2474450"/>
            </a:xfrm>
            <a:prstGeom prst="rect">
              <a:avLst/>
            </a:prstGeom>
            <a:noFill/>
            <a:ln>
              <a:noFill/>
            </a:ln>
          </p:spPr>
        </p:pic>
        <p:sp>
          <p:nvSpPr>
            <p:cNvPr id="297" name="Google Shape;297;p32"/>
            <p:cNvSpPr txBox="1"/>
            <p:nvPr/>
          </p:nvSpPr>
          <p:spPr>
            <a:xfrm>
              <a:off x="3617413" y="3490125"/>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Compute the mean of each condition and adjust the variance by the sample size to assess how uncertain the variance for each condition is. </a:t>
              </a:r>
              <a:endParaRPr sz="1600">
                <a:solidFill>
                  <a:schemeClr val="accent4"/>
                </a:solidFill>
                <a:highlight>
                  <a:srgbClr val="FFFFFF"/>
                </a:highlight>
                <a:latin typeface="Nunito"/>
                <a:ea typeface="Nunito"/>
                <a:cs typeface="Nunito"/>
                <a:sym typeface="Nunito"/>
              </a:endParaRPr>
            </a:p>
          </p:txBody>
        </p:sp>
      </p:grpSp>
      <p:grpSp>
        <p:nvGrpSpPr>
          <p:cNvPr id="298" name="Google Shape;298;p32"/>
          <p:cNvGrpSpPr/>
          <p:nvPr/>
        </p:nvGrpSpPr>
        <p:grpSpPr>
          <a:xfrm>
            <a:off x="6141825" y="1015675"/>
            <a:ext cx="2971288" cy="3587150"/>
            <a:chOff x="6141825" y="1015675"/>
            <a:chExt cx="2971288" cy="3587150"/>
          </a:xfrm>
        </p:grpSpPr>
        <p:pic>
          <p:nvPicPr>
            <p:cNvPr id="299" name="Google Shape;299;p32"/>
            <p:cNvPicPr preferRelativeResize="0"/>
            <p:nvPr/>
          </p:nvPicPr>
          <p:blipFill rotWithShape="1">
            <a:blip r:embed="rId3">
              <a:alphaModFix/>
            </a:blip>
            <a:srcRect b="0" l="67558" r="0" t="0"/>
            <a:stretch/>
          </p:blipFill>
          <p:spPr>
            <a:xfrm>
              <a:off x="6141825" y="1015675"/>
              <a:ext cx="2867474" cy="2474450"/>
            </a:xfrm>
            <a:prstGeom prst="rect">
              <a:avLst/>
            </a:prstGeom>
            <a:noFill/>
            <a:ln>
              <a:noFill/>
            </a:ln>
          </p:spPr>
        </p:pic>
        <p:sp>
          <p:nvSpPr>
            <p:cNvPr id="300" name="Google Shape;300;p32"/>
            <p:cNvSpPr txBox="1"/>
            <p:nvPr/>
          </p:nvSpPr>
          <p:spPr>
            <a:xfrm>
              <a:off x="6436813" y="3490125"/>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The test statistic (t) now reflects the difference of the means (approximately 1) with respect to the "pooled variance" of the two conditions</a:t>
              </a:r>
              <a:endParaRPr sz="1600">
                <a:solidFill>
                  <a:schemeClr val="accent4"/>
                </a:solidFill>
                <a:highlight>
                  <a:srgbClr val="FFFFFF"/>
                </a:highlight>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Let's work through an example. Compare mouse fed different diets. Modified from Love and Irizarry.</a:t>
            </a:r>
            <a:endParaRPr b="1" sz="2400">
              <a:solidFill>
                <a:srgbClr val="1155CC"/>
              </a:solidFill>
            </a:endParaRPr>
          </a:p>
        </p:txBody>
      </p:sp>
      <p:sp>
        <p:nvSpPr>
          <p:cNvPr id="306" name="Google Shape;306;p33"/>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sp>
        <p:nvSpPr>
          <p:cNvPr id="308" name="Google Shape;308;p33"/>
          <p:cNvSpPr txBox="1"/>
          <p:nvPr/>
        </p:nvSpPr>
        <p:spPr>
          <a:xfrm>
            <a:off x="239800" y="806375"/>
            <a:ext cx="48096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read in weight data from mice fed two different diets.</a:t>
            </a:r>
            <a:endParaRPr sz="1100">
              <a:solidFill>
                <a:srgbClr val="1155CC"/>
              </a:solidFill>
              <a:latin typeface="Consolas"/>
              <a:ea typeface="Consolas"/>
              <a:cs typeface="Consolas"/>
              <a:sym typeface="Consolas"/>
            </a:endParaRPr>
          </a:p>
          <a:p>
            <a:pPr indent="457200" lvl="0" marL="0" rtl="0" algn="l">
              <a:spcBef>
                <a:spcPts val="0"/>
              </a:spcBef>
              <a:spcAft>
                <a:spcPts val="0"/>
              </a:spcAft>
              <a:buNone/>
            </a:pPr>
            <a:r>
              <a:rPr lang="en" sz="1100">
                <a:latin typeface="Consolas"/>
                <a:ea typeface="Consolas"/>
                <a:cs typeface="Consolas"/>
                <a:sym typeface="Consolas"/>
              </a:rPr>
              <a:t>dat = read.csv("https://raw.githubusercontent.com/genomicsclass/dagdata/master/inst/extdata/femaleMiceWeights.csv")</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peek</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head(dat, n=3)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Diet Bodyweight</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 chow      21.51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 chow      28.14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 chow      24.04</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Plot the female mice</a:t>
            </a:r>
            <a:r>
              <a:rPr b="1" lang="en" sz="2400"/>
              <a:t> fed different diets.</a:t>
            </a:r>
            <a:endParaRPr b="1" sz="2400">
              <a:solidFill>
                <a:srgbClr val="1155CC"/>
              </a:solidFill>
            </a:endParaRPr>
          </a:p>
        </p:txBody>
      </p:sp>
      <p:sp>
        <p:nvSpPr>
          <p:cNvPr id="314" name="Google Shape;314;p34"/>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nvSpPr>
        <p:spPr>
          <a:xfrm>
            <a:off x="239800" y="806375"/>
            <a:ext cx="48096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read in weight data from mice fed two different diets.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dat = read.csv("</a:t>
            </a:r>
            <a:r>
              <a:rPr lang="en" sz="1100">
                <a:latin typeface="Consolas"/>
                <a:ea typeface="Consolas"/>
                <a:cs typeface="Consolas"/>
                <a:sym typeface="Consolas"/>
              </a:rPr>
              <a:t>https://raw.githubusercontent.com/genomicsclass/dagdata/master/inst/extdata/femaleMiceWeights.csv</a:t>
            </a: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peek</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head(dat, n=3)</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Diet Bodyweight</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1 chow      21.51</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2 chow      28.14</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3 chow      24.04</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bring in useful libraries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library(dplyr)</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library(ggplot2)</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box plot the weights of the control and</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high fat female mice</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dat %&gt;% ggplot(aes(x=Diet, y=Bodyweight)) +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geom_boxplot() +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geom_jitter(shape=16, position=position_jitter(0.2))</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solidFill>
                <a:schemeClr val="dk1"/>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
        <p:nvSpPr>
          <p:cNvPr id="316" name="Google Shape;316;p34"/>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17" name="Google Shape;317;p34"/>
          <p:cNvPicPr preferRelativeResize="0"/>
          <p:nvPr/>
        </p:nvPicPr>
        <p:blipFill>
          <a:blip r:embed="rId5">
            <a:alphaModFix/>
          </a:blip>
          <a:stretch>
            <a:fillRect/>
          </a:stretch>
        </p:blipFill>
        <p:spPr>
          <a:xfrm>
            <a:off x="5049400" y="1149750"/>
            <a:ext cx="3789801" cy="33916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Clr>
                <a:schemeClr val="dk1"/>
              </a:buClr>
              <a:buSzPts val="1100"/>
              <a:buFont typeface="Arial"/>
              <a:buNone/>
            </a:pPr>
            <a:r>
              <a:t/>
            </a:r>
            <a:endParaRPr b="1" sz="2400"/>
          </a:p>
          <a:p>
            <a:pPr indent="0" lvl="0" marL="0" rtl="0" algn="l">
              <a:lnSpc>
                <a:spcPct val="100000"/>
              </a:lnSpc>
              <a:spcBef>
                <a:spcPts val="0"/>
              </a:spcBef>
              <a:spcAft>
                <a:spcPts val="0"/>
              </a:spcAft>
              <a:buSzPts val="2800"/>
              <a:buNone/>
            </a:pPr>
            <a:r>
              <a:t/>
            </a:r>
            <a:endParaRPr b="1" sz="2400"/>
          </a:p>
        </p:txBody>
      </p:sp>
      <p:sp>
        <p:nvSpPr>
          <p:cNvPr id="323" name="Google Shape;323;p35"/>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25" name="Google Shape;325;p35"/>
          <p:cNvPicPr preferRelativeResize="0"/>
          <p:nvPr/>
        </p:nvPicPr>
        <p:blipFill>
          <a:blip r:embed="rId5">
            <a:alphaModFix/>
          </a:blip>
          <a:stretch>
            <a:fillRect/>
          </a:stretch>
        </p:blipFill>
        <p:spPr>
          <a:xfrm>
            <a:off x="4911825" y="1181099"/>
            <a:ext cx="2497976" cy="1303550"/>
          </a:xfrm>
          <a:prstGeom prst="rect">
            <a:avLst/>
          </a:prstGeom>
          <a:noFill/>
          <a:ln>
            <a:noFill/>
          </a:ln>
        </p:spPr>
      </p:pic>
      <p:sp>
        <p:nvSpPr>
          <p:cNvPr id="326" name="Google Shape;326;p35"/>
          <p:cNvSpPr txBox="1"/>
          <p:nvPr/>
        </p:nvSpPr>
        <p:spPr>
          <a:xfrm>
            <a:off x="7089925" y="11444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27" name="Google Shape;327;p35"/>
          <p:cNvSpPr txBox="1"/>
          <p:nvPr/>
        </p:nvSpPr>
        <p:spPr>
          <a:xfrm>
            <a:off x="7157275" y="16411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(s.e.m.)</a:t>
            </a:r>
            <a:endParaRPr/>
          </a:p>
        </p:txBody>
      </p:sp>
      <p:sp>
        <p:nvSpPr>
          <p:cNvPr id="328" name="Google Shape;328;p35"/>
          <p:cNvSpPr txBox="1"/>
          <p:nvPr/>
        </p:nvSpPr>
        <p:spPr>
          <a:xfrm>
            <a:off x="4901125" y="576200"/>
            <a:ext cx="36387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The test statistic (t) for one sample is a measure of signal versus noise</a:t>
            </a:r>
            <a:endParaRPr sz="1600">
              <a:solidFill>
                <a:schemeClr val="accent4"/>
              </a:solidFill>
              <a:highlight>
                <a:srgbClr val="FFFFFF"/>
              </a:highlight>
              <a:latin typeface="Nunito"/>
              <a:ea typeface="Nunito"/>
              <a:cs typeface="Nunito"/>
              <a:sym typeface="Nunito"/>
            </a:endParaRPr>
          </a:p>
        </p:txBody>
      </p:sp>
      <p:sp>
        <p:nvSpPr>
          <p:cNvPr id="329" name="Google Shape;329;p35"/>
          <p:cNvSpPr txBox="1"/>
          <p:nvPr/>
        </p:nvSpPr>
        <p:spPr>
          <a:xfrm>
            <a:off x="4901129" y="2481200"/>
            <a:ext cx="36387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600">
                <a:solidFill>
                  <a:srgbClr val="1155CC"/>
                </a:solidFill>
                <a:highlight>
                  <a:srgbClr val="FFFFFF"/>
                </a:highlight>
                <a:latin typeface="Nunito"/>
                <a:ea typeface="Nunito"/>
                <a:cs typeface="Nunito"/>
                <a:sym typeface="Nunito"/>
              </a:rPr>
              <a:t>Same goes for the two-sample test, but we must account for "pooled" noise.</a:t>
            </a:r>
            <a:endParaRPr sz="1600">
              <a:solidFill>
                <a:schemeClr val="accent4"/>
              </a:solidFill>
              <a:highlight>
                <a:srgbClr val="FFFFFF"/>
              </a:highlight>
              <a:latin typeface="Nunito"/>
              <a:ea typeface="Nunito"/>
              <a:cs typeface="Nunito"/>
              <a:sym typeface="Nunito"/>
            </a:endParaRPr>
          </a:p>
        </p:txBody>
      </p:sp>
      <p:pic>
        <p:nvPicPr>
          <p:cNvPr id="330" name="Google Shape;330;p35"/>
          <p:cNvPicPr preferRelativeResize="0"/>
          <p:nvPr/>
        </p:nvPicPr>
        <p:blipFill>
          <a:blip r:embed="rId6">
            <a:alphaModFix/>
          </a:blip>
          <a:stretch>
            <a:fillRect/>
          </a:stretch>
        </p:blipFill>
        <p:spPr>
          <a:xfrm>
            <a:off x="4440821" y="3390096"/>
            <a:ext cx="3392900" cy="1446275"/>
          </a:xfrm>
          <a:prstGeom prst="rect">
            <a:avLst/>
          </a:prstGeom>
          <a:noFill/>
          <a:ln>
            <a:noFill/>
          </a:ln>
        </p:spPr>
      </p:pic>
      <p:sp>
        <p:nvSpPr>
          <p:cNvPr id="331" name="Google Shape;331;p35"/>
          <p:cNvSpPr txBox="1"/>
          <p:nvPr/>
        </p:nvSpPr>
        <p:spPr>
          <a:xfrm>
            <a:off x="7470925" y="34304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32" name="Google Shape;332;p35"/>
          <p:cNvSpPr txBox="1"/>
          <p:nvPr/>
        </p:nvSpPr>
        <p:spPr>
          <a:xfrm>
            <a:off x="7538275" y="39271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pooled</a:t>
            </a:r>
            <a:endParaRPr/>
          </a:p>
        </p:txBody>
      </p:sp>
      <p:sp>
        <p:nvSpPr>
          <p:cNvPr id="333" name="Google Shape;333;p35"/>
          <p:cNvSpPr txBox="1"/>
          <p:nvPr/>
        </p:nvSpPr>
        <p:spPr>
          <a:xfrm>
            <a:off x="3559225" y="2033200"/>
            <a:ext cx="1341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Reminder</a:t>
            </a:r>
            <a:r>
              <a:rPr lang="en">
                <a:latin typeface="Nunito"/>
                <a:ea typeface="Nunito"/>
                <a:cs typeface="Nunito"/>
                <a:sym typeface="Nunito"/>
              </a:rPr>
              <a:t>: standard deviation is the square root of the variance</a:t>
            </a:r>
            <a:endParaRPr>
              <a:latin typeface="Nunito"/>
              <a:ea typeface="Nunito"/>
              <a:cs typeface="Nunito"/>
              <a:sym typeface="Nunito"/>
            </a:endParaRPr>
          </a:p>
        </p:txBody>
      </p:sp>
      <p:cxnSp>
        <p:nvCxnSpPr>
          <p:cNvPr id="334" name="Google Shape;334;p35"/>
          <p:cNvCxnSpPr/>
          <p:nvPr/>
        </p:nvCxnSpPr>
        <p:spPr>
          <a:xfrm flipH="1" rot="10800000">
            <a:off x="4629875" y="2116650"/>
            <a:ext cx="1164900" cy="5496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5"/>
          <p:cNvCxnSpPr/>
          <p:nvPr/>
        </p:nvCxnSpPr>
        <p:spPr>
          <a:xfrm>
            <a:off x="4622650" y="2659000"/>
            <a:ext cx="1410600" cy="1591500"/>
          </a:xfrm>
          <a:prstGeom prst="straightConnector1">
            <a:avLst/>
          </a:prstGeom>
          <a:noFill/>
          <a:ln cap="flat" cmpd="sng" w="9525">
            <a:solidFill>
              <a:schemeClr val="dk2"/>
            </a:solidFill>
            <a:prstDash val="solid"/>
            <a:round/>
            <a:headEnd len="med" w="med" type="none"/>
            <a:tailEnd len="med" w="med" type="triangle"/>
          </a:ln>
        </p:spPr>
      </p:cxnSp>
      <p:pic>
        <p:nvPicPr>
          <p:cNvPr id="336" name="Google Shape;336;p35"/>
          <p:cNvPicPr preferRelativeResize="0"/>
          <p:nvPr/>
        </p:nvPicPr>
        <p:blipFill>
          <a:blip r:embed="rId7">
            <a:alphaModFix/>
          </a:blip>
          <a:stretch>
            <a:fillRect/>
          </a:stretch>
        </p:blipFill>
        <p:spPr>
          <a:xfrm>
            <a:off x="152400" y="1067275"/>
            <a:ext cx="3223952" cy="288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342" name="Google Shape;342;p36"/>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44" name="Google Shape;344;p36"/>
          <p:cNvPicPr preferRelativeResize="0"/>
          <p:nvPr/>
        </p:nvPicPr>
        <p:blipFill>
          <a:blip r:embed="rId5">
            <a:alphaModFix/>
          </a:blip>
          <a:stretch>
            <a:fillRect/>
          </a:stretch>
        </p:blipFill>
        <p:spPr>
          <a:xfrm>
            <a:off x="3602621" y="875496"/>
            <a:ext cx="3392900" cy="1446275"/>
          </a:xfrm>
          <a:prstGeom prst="rect">
            <a:avLst/>
          </a:prstGeom>
          <a:noFill/>
          <a:ln>
            <a:noFill/>
          </a:ln>
        </p:spPr>
      </p:pic>
      <p:sp>
        <p:nvSpPr>
          <p:cNvPr id="345" name="Google Shape;345;p36"/>
          <p:cNvSpPr txBox="1"/>
          <p:nvPr/>
        </p:nvSpPr>
        <p:spPr>
          <a:xfrm>
            <a:off x="6632725" y="9158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46" name="Google Shape;346;p36"/>
          <p:cNvSpPr txBox="1"/>
          <p:nvPr/>
        </p:nvSpPr>
        <p:spPr>
          <a:xfrm>
            <a:off x="6700075" y="14125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pooled</a:t>
            </a:r>
            <a:endParaRPr/>
          </a:p>
        </p:txBody>
      </p:sp>
      <p:sp>
        <p:nvSpPr>
          <p:cNvPr id="347" name="Google Shape;347;p36"/>
          <p:cNvSpPr txBox="1"/>
          <p:nvPr/>
        </p:nvSpPr>
        <p:spPr>
          <a:xfrm>
            <a:off x="1107750" y="26506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subset the two groups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control = dat %&gt;% filter(Diet=="chow")</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highfat = </a:t>
            </a:r>
            <a:r>
              <a:rPr lang="en" sz="1100">
                <a:solidFill>
                  <a:schemeClr val="dk1"/>
                </a:solidFill>
                <a:latin typeface="Consolas"/>
                <a:ea typeface="Consolas"/>
                <a:cs typeface="Consolas"/>
                <a:sym typeface="Consolas"/>
              </a:rPr>
              <a:t>dat %&gt;% filter(Diet=="hf")</a:t>
            </a: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348" name="Google Shape;348;p36"/>
          <p:cNvPicPr preferRelativeResize="0"/>
          <p:nvPr/>
        </p:nvPicPr>
        <p:blipFill>
          <a:blip r:embed="rId6">
            <a:alphaModFix/>
          </a:blip>
          <a:stretch>
            <a:fillRect/>
          </a:stretch>
        </p:blipFill>
        <p:spPr>
          <a:xfrm>
            <a:off x="1165425" y="542075"/>
            <a:ext cx="2363325" cy="211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354" name="Google Shape;354;p37"/>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56" name="Google Shape;356;p37"/>
          <p:cNvPicPr preferRelativeResize="0"/>
          <p:nvPr/>
        </p:nvPicPr>
        <p:blipFill>
          <a:blip r:embed="rId5">
            <a:alphaModFix/>
          </a:blip>
          <a:stretch>
            <a:fillRect/>
          </a:stretch>
        </p:blipFill>
        <p:spPr>
          <a:xfrm>
            <a:off x="3602621" y="875496"/>
            <a:ext cx="3392900" cy="1446275"/>
          </a:xfrm>
          <a:prstGeom prst="rect">
            <a:avLst/>
          </a:prstGeom>
          <a:noFill/>
          <a:ln>
            <a:noFill/>
          </a:ln>
        </p:spPr>
      </p:pic>
      <p:sp>
        <p:nvSpPr>
          <p:cNvPr id="357" name="Google Shape;357;p37"/>
          <p:cNvSpPr txBox="1"/>
          <p:nvPr/>
        </p:nvSpPr>
        <p:spPr>
          <a:xfrm>
            <a:off x="6632725" y="9158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58" name="Google Shape;358;p37"/>
          <p:cNvSpPr txBox="1"/>
          <p:nvPr/>
        </p:nvSpPr>
        <p:spPr>
          <a:xfrm>
            <a:off x="6700075" y="14125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pooled</a:t>
            </a:r>
            <a:endParaRPr/>
          </a:p>
        </p:txBody>
      </p:sp>
      <p:sp>
        <p:nvSpPr>
          <p:cNvPr id="359" name="Google Shape;359;p37"/>
          <p:cNvSpPr txBox="1"/>
          <p:nvPr/>
        </p:nvSpPr>
        <p:spPr>
          <a:xfrm>
            <a:off x="1107750" y="26506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subset the two groups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control = dat %&gt;% filter(Diet=="chow")</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highfat = </a:t>
            </a:r>
            <a:r>
              <a:rPr lang="en" sz="1100">
                <a:solidFill>
                  <a:schemeClr val="dk1"/>
                </a:solidFill>
                <a:latin typeface="Consolas"/>
                <a:ea typeface="Consolas"/>
                <a:cs typeface="Consolas"/>
                <a:sym typeface="Consolas"/>
              </a:rPr>
              <a:t>dat %&gt;% filter(Diet=="hf")</a:t>
            </a: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difference of means. The numerator of 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diff_of_means = mean(</a:t>
            </a:r>
            <a:r>
              <a:rPr lang="en" sz="1100">
                <a:solidFill>
                  <a:schemeClr val="dk1"/>
                </a:solidFill>
                <a:latin typeface="Consolas"/>
                <a:ea typeface="Consolas"/>
                <a:cs typeface="Consolas"/>
                <a:sym typeface="Consolas"/>
              </a:rPr>
              <a:t>highfat$Bodyweight</a:t>
            </a:r>
            <a:r>
              <a:rPr lang="en" sz="1100">
                <a:latin typeface="Consolas"/>
                <a:ea typeface="Consolas"/>
                <a:cs typeface="Consolas"/>
                <a:sym typeface="Consolas"/>
              </a:rPr>
              <a:t>) - mean(control</a:t>
            </a:r>
            <a:r>
              <a:rPr lang="en" sz="1100">
                <a:solidFill>
                  <a:schemeClr val="dk1"/>
                </a:solidFill>
                <a:latin typeface="Consolas"/>
                <a:ea typeface="Consolas"/>
                <a:cs typeface="Consolas"/>
                <a:sym typeface="Consolas"/>
              </a:rPr>
              <a:t>$Bodyweight</a:t>
            </a: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[1] 2.375517</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theory tells us that the variance of the difference of two random variables is the sum of its variances, so we compute the variance and take the square root</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pooled_se_noise &lt;- sqrt(var(highfat$Bodyweight)/nrow(highfat) +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var(control$Bodyweight)/nrow(control))</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360" name="Google Shape;360;p37"/>
          <p:cNvPicPr preferRelativeResize="0"/>
          <p:nvPr/>
        </p:nvPicPr>
        <p:blipFill>
          <a:blip r:embed="rId6">
            <a:alphaModFix/>
          </a:blip>
          <a:stretch>
            <a:fillRect/>
          </a:stretch>
        </p:blipFill>
        <p:spPr>
          <a:xfrm>
            <a:off x="1165425" y="542075"/>
            <a:ext cx="2363325" cy="211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366" name="Google Shape;366;p38"/>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68" name="Google Shape;368;p38"/>
          <p:cNvPicPr preferRelativeResize="0"/>
          <p:nvPr/>
        </p:nvPicPr>
        <p:blipFill>
          <a:blip r:embed="rId5">
            <a:alphaModFix/>
          </a:blip>
          <a:stretch>
            <a:fillRect/>
          </a:stretch>
        </p:blipFill>
        <p:spPr>
          <a:xfrm>
            <a:off x="3602621" y="875496"/>
            <a:ext cx="3392900" cy="1446275"/>
          </a:xfrm>
          <a:prstGeom prst="rect">
            <a:avLst/>
          </a:prstGeom>
          <a:noFill/>
          <a:ln>
            <a:noFill/>
          </a:ln>
        </p:spPr>
      </p:pic>
      <p:sp>
        <p:nvSpPr>
          <p:cNvPr id="369" name="Google Shape;369;p38"/>
          <p:cNvSpPr txBox="1"/>
          <p:nvPr/>
        </p:nvSpPr>
        <p:spPr>
          <a:xfrm>
            <a:off x="6632725" y="9158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70" name="Google Shape;370;p38"/>
          <p:cNvSpPr txBox="1"/>
          <p:nvPr/>
        </p:nvSpPr>
        <p:spPr>
          <a:xfrm>
            <a:off x="6700075" y="14125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pooled</a:t>
            </a:r>
            <a:endParaRPr/>
          </a:p>
        </p:txBody>
      </p:sp>
      <p:sp>
        <p:nvSpPr>
          <p:cNvPr id="371" name="Google Shape;371;p38"/>
          <p:cNvSpPr txBox="1"/>
          <p:nvPr/>
        </p:nvSpPr>
        <p:spPr>
          <a:xfrm>
            <a:off x="1107750" y="26506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subset the two groups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control = dat %&gt;% filter(Diet=="chow")</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highfat = </a:t>
            </a:r>
            <a:r>
              <a:rPr lang="en" sz="1100">
                <a:solidFill>
                  <a:schemeClr val="dk1"/>
                </a:solidFill>
                <a:latin typeface="Consolas"/>
                <a:ea typeface="Consolas"/>
                <a:cs typeface="Consolas"/>
                <a:sym typeface="Consolas"/>
              </a:rPr>
              <a:t>dat %&gt;% filter(Diet=="hf")</a:t>
            </a: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difference of means. The numerator of 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diff_of_means = mean(</a:t>
            </a:r>
            <a:r>
              <a:rPr lang="en" sz="1100">
                <a:solidFill>
                  <a:schemeClr val="dk1"/>
                </a:solidFill>
                <a:latin typeface="Consolas"/>
                <a:ea typeface="Consolas"/>
                <a:cs typeface="Consolas"/>
                <a:sym typeface="Consolas"/>
              </a:rPr>
              <a:t>highfat$Bodyweight</a:t>
            </a:r>
            <a:r>
              <a:rPr lang="en" sz="1100">
                <a:latin typeface="Consolas"/>
                <a:ea typeface="Consolas"/>
                <a:cs typeface="Consolas"/>
                <a:sym typeface="Consolas"/>
              </a:rPr>
              <a:t>) - mean(control</a:t>
            </a:r>
            <a:r>
              <a:rPr lang="en" sz="1100">
                <a:solidFill>
                  <a:schemeClr val="dk1"/>
                </a:solidFill>
                <a:latin typeface="Consolas"/>
                <a:ea typeface="Consolas"/>
                <a:cs typeface="Consolas"/>
                <a:sym typeface="Consolas"/>
              </a:rPr>
              <a:t>$Bodyweight</a:t>
            </a: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[1] 2.375517</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theory tells us that the variance of the difference of two random variables is the sum of its variances, so we compute the variance and take the square root</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pooled_se_noise &lt;- sqrt(var(highfat$Bodyweight)/nrow(highfat) +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var(control$Bodyweight)/nrow(control))</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tstat</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tstat = </a:t>
            </a:r>
            <a:r>
              <a:rPr lang="en" sz="1100">
                <a:solidFill>
                  <a:schemeClr val="dk1"/>
                </a:solidFill>
                <a:latin typeface="Consolas"/>
                <a:ea typeface="Consolas"/>
                <a:cs typeface="Consolas"/>
                <a:sym typeface="Consolas"/>
              </a:rPr>
              <a:t>diff_of_means / pooled_se_noise</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372" name="Google Shape;372;p38"/>
          <p:cNvPicPr preferRelativeResize="0"/>
          <p:nvPr/>
        </p:nvPicPr>
        <p:blipFill>
          <a:blip r:embed="rId6">
            <a:alphaModFix/>
          </a:blip>
          <a:stretch>
            <a:fillRect/>
          </a:stretch>
        </p:blipFill>
        <p:spPr>
          <a:xfrm>
            <a:off x="1165425" y="542075"/>
            <a:ext cx="2363325" cy="211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378" name="Google Shape;378;p39"/>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sp>
        <p:nvSpPr>
          <p:cNvPr id="380" name="Google Shape;380;p39"/>
          <p:cNvSpPr txBox="1"/>
          <p:nvPr/>
        </p:nvSpPr>
        <p:spPr>
          <a:xfrm>
            <a:off x="1107750" y="25744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subset the two groups</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control = dat %&gt;% filter(Diet=="chow")</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highfat = </a:t>
            </a:r>
            <a:r>
              <a:rPr lang="en" sz="1100">
                <a:solidFill>
                  <a:schemeClr val="dk1"/>
                </a:solidFill>
                <a:latin typeface="Consolas"/>
                <a:ea typeface="Consolas"/>
                <a:cs typeface="Consolas"/>
                <a:sym typeface="Consolas"/>
              </a:rPr>
              <a:t>dat %&gt;% filter(Diet=="hf")</a:t>
            </a: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difference of means. The numerator of 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diff_of_means = mean(</a:t>
            </a:r>
            <a:r>
              <a:rPr lang="en" sz="1100">
                <a:solidFill>
                  <a:schemeClr val="dk1"/>
                </a:solidFill>
                <a:latin typeface="Consolas"/>
                <a:ea typeface="Consolas"/>
                <a:cs typeface="Consolas"/>
                <a:sym typeface="Consolas"/>
              </a:rPr>
              <a:t>highfat$Bodyweight</a:t>
            </a:r>
            <a:r>
              <a:rPr lang="en" sz="1100">
                <a:latin typeface="Consolas"/>
                <a:ea typeface="Consolas"/>
                <a:cs typeface="Consolas"/>
                <a:sym typeface="Consolas"/>
              </a:rPr>
              <a:t>) - mean(control</a:t>
            </a:r>
            <a:r>
              <a:rPr lang="en" sz="1100">
                <a:solidFill>
                  <a:schemeClr val="dk1"/>
                </a:solidFill>
                <a:latin typeface="Consolas"/>
                <a:ea typeface="Consolas"/>
                <a:cs typeface="Consolas"/>
                <a:sym typeface="Consolas"/>
              </a:rPr>
              <a:t>$Bodyweight</a:t>
            </a: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[1] 2.375517</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theory tells us that the variance of the difference of two random variables is the sum of its variances, so we compute the variance and take the square root</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pooled_se_noise &lt;- sqrt(var(highfat$Bodyweight)/nrow(highfat) +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var(control$Bodyweight)/nrow(control))</a:t>
            </a:r>
            <a:endParaRPr sz="1100">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tstat</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tstat = </a:t>
            </a:r>
            <a:r>
              <a:rPr lang="en" sz="1100">
                <a:solidFill>
                  <a:schemeClr val="dk1"/>
                </a:solidFill>
                <a:latin typeface="Consolas"/>
                <a:ea typeface="Consolas"/>
                <a:cs typeface="Consolas"/>
                <a:sym typeface="Consolas"/>
              </a:rPr>
              <a:t>diff_of_means / pooled_se_noise</a:t>
            </a:r>
            <a:endParaRPr sz="11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a:t>
            </a:r>
            <a:r>
              <a:rPr lang="en" sz="1100">
                <a:solidFill>
                  <a:schemeClr val="dk1"/>
                </a:solidFill>
                <a:latin typeface="Consolas"/>
                <a:ea typeface="Consolas"/>
                <a:cs typeface="Consolas"/>
                <a:sym typeface="Consolas"/>
              </a:rPr>
              <a:t>[1] </a:t>
            </a:r>
            <a:r>
              <a:rPr b="1" lang="en" sz="1100">
                <a:solidFill>
                  <a:schemeClr val="accent1"/>
                </a:solidFill>
                <a:latin typeface="Consolas"/>
                <a:ea typeface="Consolas"/>
                <a:cs typeface="Consolas"/>
                <a:sym typeface="Consolas"/>
              </a:rPr>
              <a:t>2.055174</a:t>
            </a:r>
            <a:endParaRPr b="1" sz="1100">
              <a:solidFill>
                <a:schemeClr val="accent1"/>
              </a:solidFill>
              <a:latin typeface="Consolas"/>
              <a:ea typeface="Consolas"/>
              <a:cs typeface="Consolas"/>
              <a:sym typeface="Consolas"/>
            </a:endParaRPr>
          </a:p>
          <a:p>
            <a:pPr indent="0" lvl="0" marL="0" rtl="0" algn="l">
              <a:spcBef>
                <a:spcPts val="0"/>
              </a:spcBef>
              <a:spcAft>
                <a:spcPts val="0"/>
              </a:spcAft>
              <a:buNone/>
            </a:pPr>
            <a:r>
              <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381" name="Google Shape;381;p39"/>
          <p:cNvPicPr preferRelativeResize="0"/>
          <p:nvPr/>
        </p:nvPicPr>
        <p:blipFill>
          <a:blip r:embed="rId5">
            <a:alphaModFix/>
          </a:blip>
          <a:stretch>
            <a:fillRect/>
          </a:stretch>
        </p:blipFill>
        <p:spPr>
          <a:xfrm>
            <a:off x="1165425" y="542075"/>
            <a:ext cx="2363325" cy="2115025"/>
          </a:xfrm>
          <a:prstGeom prst="rect">
            <a:avLst/>
          </a:prstGeom>
          <a:noFill/>
          <a:ln>
            <a:noFill/>
          </a:ln>
        </p:spPr>
      </p:pic>
      <p:pic>
        <p:nvPicPr>
          <p:cNvPr id="382" name="Google Shape;382;p39"/>
          <p:cNvPicPr preferRelativeResize="0"/>
          <p:nvPr/>
        </p:nvPicPr>
        <p:blipFill rotWithShape="1">
          <a:blip r:embed="rId6">
            <a:alphaModFix/>
          </a:blip>
          <a:srcRect b="0" l="46828" r="0" t="0"/>
          <a:stretch/>
        </p:blipFill>
        <p:spPr>
          <a:xfrm>
            <a:off x="5741017" y="695450"/>
            <a:ext cx="3113934" cy="2441150"/>
          </a:xfrm>
          <a:prstGeom prst="rect">
            <a:avLst/>
          </a:prstGeom>
          <a:noFill/>
          <a:ln>
            <a:noFill/>
          </a:ln>
        </p:spPr>
      </p:pic>
      <p:cxnSp>
        <p:nvCxnSpPr>
          <p:cNvPr id="383" name="Google Shape;383;p39"/>
          <p:cNvCxnSpPr>
            <a:endCxn id="384" idx="1"/>
          </p:cNvCxnSpPr>
          <p:nvPr/>
        </p:nvCxnSpPr>
        <p:spPr>
          <a:xfrm flipH="1" rot="10800000">
            <a:off x="2270650" y="1170950"/>
            <a:ext cx="5702100" cy="3632700"/>
          </a:xfrm>
          <a:prstGeom prst="straightConnector1">
            <a:avLst/>
          </a:prstGeom>
          <a:noFill/>
          <a:ln cap="flat" cmpd="sng" w="19050">
            <a:solidFill>
              <a:schemeClr val="accent1"/>
            </a:solidFill>
            <a:prstDash val="solid"/>
            <a:round/>
            <a:headEnd len="med" w="med" type="none"/>
            <a:tailEnd len="med" w="med" type="oval"/>
          </a:ln>
        </p:spPr>
      </p:cxnSp>
      <p:sp>
        <p:nvSpPr>
          <p:cNvPr id="385" name="Google Shape;385;p39"/>
          <p:cNvSpPr/>
          <p:nvPr/>
        </p:nvSpPr>
        <p:spPr>
          <a:xfrm>
            <a:off x="5531375" y="5818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txBox="1"/>
          <p:nvPr/>
        </p:nvSpPr>
        <p:spPr>
          <a:xfrm>
            <a:off x="7972750" y="825800"/>
            <a:ext cx="4956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1"/>
                </a:solidFill>
                <a:latin typeface="Nunito"/>
                <a:ea typeface="Nunito"/>
                <a:cs typeface="Nunito"/>
                <a:sym typeface="Nunito"/>
              </a:rPr>
              <a:t>?</a:t>
            </a:r>
            <a:endParaRPr b="1" sz="3200">
              <a:solidFill>
                <a:schemeClr val="accent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Welch's two-sample t-test (unequal variances)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391" name="Google Shape;391;p40"/>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393" name="Google Shape;393;p40"/>
          <p:cNvPicPr preferRelativeResize="0"/>
          <p:nvPr/>
        </p:nvPicPr>
        <p:blipFill>
          <a:blip r:embed="rId5">
            <a:alphaModFix/>
          </a:blip>
          <a:stretch>
            <a:fillRect/>
          </a:stretch>
        </p:blipFill>
        <p:spPr>
          <a:xfrm>
            <a:off x="3602621" y="875496"/>
            <a:ext cx="3392900" cy="1446275"/>
          </a:xfrm>
          <a:prstGeom prst="rect">
            <a:avLst/>
          </a:prstGeom>
          <a:noFill/>
          <a:ln>
            <a:noFill/>
          </a:ln>
        </p:spPr>
      </p:pic>
      <p:sp>
        <p:nvSpPr>
          <p:cNvPr id="394" name="Google Shape;394;p40"/>
          <p:cNvSpPr txBox="1"/>
          <p:nvPr/>
        </p:nvSpPr>
        <p:spPr>
          <a:xfrm>
            <a:off x="6632725" y="9158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Nunito"/>
                <a:ea typeface="Nunito"/>
                <a:cs typeface="Nunito"/>
                <a:sym typeface="Nunito"/>
              </a:rPr>
              <a:t>"</a:t>
            </a:r>
            <a:r>
              <a:rPr b="1" lang="en" sz="2400">
                <a:solidFill>
                  <a:schemeClr val="accent1"/>
                </a:solidFill>
                <a:latin typeface="Nunito"/>
                <a:ea typeface="Nunito"/>
                <a:cs typeface="Nunito"/>
                <a:sym typeface="Nunito"/>
              </a:rPr>
              <a:t>signal</a:t>
            </a:r>
            <a:r>
              <a:rPr b="1" lang="en" sz="2400">
                <a:solidFill>
                  <a:srgbClr val="434343"/>
                </a:solidFill>
                <a:latin typeface="Nunito"/>
                <a:ea typeface="Nunito"/>
                <a:cs typeface="Nunito"/>
                <a:sym typeface="Nunito"/>
              </a:rPr>
              <a:t>"</a:t>
            </a:r>
            <a:endParaRPr sz="2400">
              <a:solidFill>
                <a:srgbClr val="434343"/>
              </a:solidFill>
              <a:latin typeface="Nunito"/>
              <a:ea typeface="Nunito"/>
              <a:cs typeface="Nunito"/>
              <a:sym typeface="Nunito"/>
            </a:endParaRPr>
          </a:p>
        </p:txBody>
      </p:sp>
      <p:sp>
        <p:nvSpPr>
          <p:cNvPr id="395" name="Google Shape;395;p40"/>
          <p:cNvSpPr txBox="1"/>
          <p:nvPr/>
        </p:nvSpPr>
        <p:spPr>
          <a:xfrm>
            <a:off x="6700075" y="1412500"/>
            <a:ext cx="1341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Noise</a:t>
            </a:r>
            <a:r>
              <a:rPr b="1" lang="en" sz="2400">
                <a:solidFill>
                  <a:schemeClr val="dk1"/>
                </a:solidFill>
                <a:latin typeface="Nunito"/>
                <a:ea typeface="Nunito"/>
                <a:cs typeface="Nunito"/>
                <a:sym typeface="Nunito"/>
              </a:rPr>
              <a:t>"</a:t>
            </a:r>
            <a:r>
              <a:rPr b="1" lang="en" sz="2400">
                <a:solidFill>
                  <a:srgbClr val="37C7E0"/>
                </a:solidFill>
                <a:latin typeface="Nunito"/>
                <a:ea typeface="Nunito"/>
                <a:cs typeface="Nunito"/>
                <a:sym typeface="Nunito"/>
              </a:rPr>
              <a:t> pooled</a:t>
            </a:r>
            <a:endParaRPr/>
          </a:p>
        </p:txBody>
      </p:sp>
      <p:pic>
        <p:nvPicPr>
          <p:cNvPr id="396" name="Google Shape;396;p40"/>
          <p:cNvPicPr preferRelativeResize="0"/>
          <p:nvPr/>
        </p:nvPicPr>
        <p:blipFill>
          <a:blip r:embed="rId6">
            <a:alphaModFix/>
          </a:blip>
          <a:stretch>
            <a:fillRect/>
          </a:stretch>
        </p:blipFill>
        <p:spPr>
          <a:xfrm>
            <a:off x="1165425" y="542075"/>
            <a:ext cx="2363325" cy="2115025"/>
          </a:xfrm>
          <a:prstGeom prst="rect">
            <a:avLst/>
          </a:prstGeom>
          <a:noFill/>
          <a:ln>
            <a:noFill/>
          </a:ln>
        </p:spPr>
      </p:pic>
      <p:grpSp>
        <p:nvGrpSpPr>
          <p:cNvPr id="397" name="Google Shape;397;p40"/>
          <p:cNvGrpSpPr/>
          <p:nvPr/>
        </p:nvGrpSpPr>
        <p:grpSpPr>
          <a:xfrm>
            <a:off x="1107750" y="2650600"/>
            <a:ext cx="7811875" cy="707275"/>
            <a:chOff x="1107750" y="2650600"/>
            <a:chExt cx="7811875" cy="707275"/>
          </a:xfrm>
        </p:grpSpPr>
        <p:sp>
          <p:nvSpPr>
            <p:cNvPr id="398" name="Google Shape;398;p40"/>
            <p:cNvSpPr txBox="1"/>
            <p:nvPr/>
          </p:nvSpPr>
          <p:spPr>
            <a:xfrm>
              <a:off x="1107750" y="26506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two sample t-test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b="1" lang="en" sz="1100">
                  <a:latin typeface="Consolas"/>
                  <a:ea typeface="Consolas"/>
                  <a:cs typeface="Consolas"/>
                  <a:sym typeface="Consolas"/>
                </a:rPr>
                <a:t>t.test(highfat$Bodyweight, control$Bodyweight)	</a:t>
              </a:r>
              <a:endParaRPr b="1"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Welch Two Sample t-test</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data:  highfat$Bodyweight and control$Bodyweight</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t = 2.0552, df = 20.236, p-value = 0.053</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alternative hypothesis: true difference in means is not equal to 0</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95 percent confidence interval:</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 -0.04296563  6.08463229</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sample estimates:</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mean of x mean of y </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 26.83417  23.81333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
          <p:nvSpPr>
            <p:cNvPr id="399" name="Google Shape;399;p40"/>
            <p:cNvSpPr txBox="1"/>
            <p:nvPr/>
          </p:nvSpPr>
          <p:spPr>
            <a:xfrm>
              <a:off x="6759625" y="2871875"/>
              <a:ext cx="2160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Here, the </a:t>
              </a:r>
              <a:r>
                <a:rPr b="1" lang="en">
                  <a:latin typeface="Nunito"/>
                  <a:ea typeface="Nunito"/>
                  <a:cs typeface="Nunito"/>
                  <a:sym typeface="Nunito"/>
                </a:rPr>
                <a:t>degrees of freedom is close to but not quite N-1 + M-1</a:t>
              </a:r>
              <a:r>
                <a:rPr lang="en">
                  <a:latin typeface="Nunito"/>
                  <a:ea typeface="Nunito"/>
                  <a:cs typeface="Nunito"/>
                  <a:sym typeface="Nunito"/>
                </a:rPr>
                <a:t>. Instead it is a more complicated "pooled" degrees of freedom. Read </a:t>
              </a:r>
              <a:r>
                <a:rPr lang="en" u="sng">
                  <a:solidFill>
                    <a:schemeClr val="hlink"/>
                  </a:solidFill>
                  <a:latin typeface="Nunito"/>
                  <a:ea typeface="Nunito"/>
                  <a:cs typeface="Nunito"/>
                  <a:sym typeface="Nunito"/>
                  <a:hlinkClick r:id="rId7"/>
                </a:rPr>
                <a:t>this</a:t>
              </a:r>
              <a:r>
                <a:rPr lang="en">
                  <a:latin typeface="Nunito"/>
                  <a:ea typeface="Nunito"/>
                  <a:cs typeface="Nunito"/>
                  <a:sym typeface="Nunito"/>
                </a:rPr>
                <a:t> for more info.</a:t>
              </a:r>
              <a:endParaRPr>
                <a:latin typeface="Nunito"/>
                <a:ea typeface="Nunito"/>
                <a:cs typeface="Nunito"/>
                <a:sym typeface="Nunito"/>
              </a:endParaRPr>
            </a:p>
          </p:txBody>
        </p:sp>
      </p:grpSp>
      <p:cxnSp>
        <p:nvCxnSpPr>
          <p:cNvPr id="400" name="Google Shape;400;p40"/>
          <p:cNvCxnSpPr>
            <a:stCxn id="399" idx="1"/>
          </p:cNvCxnSpPr>
          <p:nvPr/>
        </p:nvCxnSpPr>
        <p:spPr>
          <a:xfrm flipH="1">
            <a:off x="3067225" y="3114875"/>
            <a:ext cx="3692400" cy="50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What could be done to increase confidence in rejecting the null hypothesis?</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406" name="Google Shape;406;p41"/>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http://genomicsclass.github.io/book/pages/clt_and_t-distribution.html</a:t>
            </a:r>
            <a:r>
              <a:rPr lang="en"/>
              <a:t>, </a:t>
            </a:r>
            <a:r>
              <a:rPr lang="en" sz="1100" u="sng">
                <a:solidFill>
                  <a:schemeClr val="hlink"/>
                </a:solidFill>
                <a:hlinkClick r:id="rId4"/>
              </a:rPr>
              <a:t>http://genomicsclass.github.io/book/pages/t-tests_in_practice.html</a:t>
            </a:r>
            <a:endParaRPr/>
          </a:p>
        </p:txBody>
      </p:sp>
      <p:pic>
        <p:nvPicPr>
          <p:cNvPr id="408" name="Google Shape;408;p41"/>
          <p:cNvPicPr preferRelativeResize="0"/>
          <p:nvPr/>
        </p:nvPicPr>
        <p:blipFill>
          <a:blip r:embed="rId5">
            <a:alphaModFix/>
          </a:blip>
          <a:stretch>
            <a:fillRect/>
          </a:stretch>
        </p:blipFill>
        <p:spPr>
          <a:xfrm>
            <a:off x="636600" y="884775"/>
            <a:ext cx="2058275" cy="1842025"/>
          </a:xfrm>
          <a:prstGeom prst="rect">
            <a:avLst/>
          </a:prstGeom>
          <a:noFill/>
          <a:ln>
            <a:noFill/>
          </a:ln>
        </p:spPr>
      </p:pic>
      <p:sp>
        <p:nvSpPr>
          <p:cNvPr id="409" name="Google Shape;409;p41"/>
          <p:cNvSpPr txBox="1"/>
          <p:nvPr/>
        </p:nvSpPr>
        <p:spPr>
          <a:xfrm>
            <a:off x="498150" y="26506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two sample t-test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t.test(highfat$Bodyweight, control$Bodyweight)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457200" lvl="0" marL="0" rtl="0" algn="l">
              <a:spcBef>
                <a:spcPts val="0"/>
              </a:spcBef>
              <a:spcAft>
                <a:spcPts val="0"/>
              </a:spcAft>
              <a:buNone/>
            </a:pPr>
            <a:r>
              <a:rPr lang="en" sz="1100">
                <a:latin typeface="Consolas"/>
                <a:ea typeface="Consolas"/>
                <a:cs typeface="Consolas"/>
                <a:sym typeface="Consolas"/>
              </a:rPr>
              <a:t>Welch Two Sample t-test</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data:  highfat$Bodyweight and control$Bodyweight</a:t>
            </a:r>
            <a:endParaRPr sz="1100">
              <a:latin typeface="Consolas"/>
              <a:ea typeface="Consolas"/>
              <a:cs typeface="Consolas"/>
              <a:sym typeface="Consolas"/>
            </a:endParaRPr>
          </a:p>
          <a:p>
            <a:pPr indent="0" lvl="0" marL="0" rtl="0" algn="l">
              <a:spcBef>
                <a:spcPts val="0"/>
              </a:spcBef>
              <a:spcAft>
                <a:spcPts val="0"/>
              </a:spcAft>
              <a:buNone/>
            </a:pPr>
            <a:r>
              <a:rPr b="1" lang="en" sz="1100">
                <a:latin typeface="Consolas"/>
                <a:ea typeface="Consolas"/>
                <a:cs typeface="Consolas"/>
                <a:sym typeface="Consolas"/>
              </a:rPr>
              <a:t>t = 2.0552, df = 20.236,</a:t>
            </a:r>
            <a:r>
              <a:rPr lang="en" sz="1100">
                <a:latin typeface="Consolas"/>
                <a:ea typeface="Consolas"/>
                <a:cs typeface="Consolas"/>
                <a:sym typeface="Consolas"/>
              </a:rPr>
              <a:t> </a:t>
            </a:r>
            <a:r>
              <a:rPr b="1" lang="en" sz="1100">
                <a:solidFill>
                  <a:srgbClr val="1155CC"/>
                </a:solidFill>
                <a:latin typeface="Consolas"/>
                <a:ea typeface="Consolas"/>
                <a:cs typeface="Consolas"/>
                <a:sym typeface="Consolas"/>
              </a:rPr>
              <a:t>p-value = 0.053</a:t>
            </a:r>
            <a:endParaRPr b="1"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alternative hypothesis: true difference in means is not equal to 0</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95 percent confidence interval:</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-0.04296563  6.08463229</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sample estimates:</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mean of x mean of y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26.83417  23.81333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pic>
        <p:nvPicPr>
          <p:cNvPr id="410" name="Google Shape;410;p41"/>
          <p:cNvPicPr preferRelativeResize="0"/>
          <p:nvPr/>
        </p:nvPicPr>
        <p:blipFill rotWithShape="1">
          <a:blip r:embed="rId6">
            <a:alphaModFix/>
          </a:blip>
          <a:srcRect b="0" l="46828" r="0" t="0"/>
          <a:stretch/>
        </p:blipFill>
        <p:spPr>
          <a:xfrm>
            <a:off x="5014150" y="695450"/>
            <a:ext cx="3688399" cy="2891500"/>
          </a:xfrm>
          <a:prstGeom prst="rect">
            <a:avLst/>
          </a:prstGeom>
          <a:noFill/>
          <a:ln>
            <a:noFill/>
          </a:ln>
        </p:spPr>
      </p:pic>
      <p:cxnSp>
        <p:nvCxnSpPr>
          <p:cNvPr id="411" name="Google Shape;411;p41"/>
          <p:cNvCxnSpPr/>
          <p:nvPr/>
        </p:nvCxnSpPr>
        <p:spPr>
          <a:xfrm flipH="1" rot="10800000">
            <a:off x="3747300" y="2184675"/>
            <a:ext cx="2372700" cy="1512000"/>
          </a:xfrm>
          <a:prstGeom prst="straightConnector1">
            <a:avLst/>
          </a:prstGeom>
          <a:noFill/>
          <a:ln cap="flat" cmpd="sng" w="19050">
            <a:solidFill>
              <a:schemeClr val="accent1"/>
            </a:solidFill>
            <a:prstDash val="solid"/>
            <a:round/>
            <a:headEnd len="med" w="med" type="none"/>
            <a:tailEnd len="med" w="med" type="oval"/>
          </a:ln>
        </p:spPr>
      </p:cxnSp>
      <p:sp>
        <p:nvSpPr>
          <p:cNvPr id="412" name="Google Shape;412;p41"/>
          <p:cNvSpPr/>
          <p:nvPr/>
        </p:nvSpPr>
        <p:spPr>
          <a:xfrm>
            <a:off x="4863550" y="5818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479850" y="1195000"/>
            <a:ext cx="83367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600"/>
              <a:t>In biology, we often use samples to estimate the behavior of the full population (of molecules, cells, individuals). </a:t>
            </a:r>
            <a:r>
              <a:rPr b="1" lang="en" sz="3600">
                <a:solidFill>
                  <a:srgbClr val="1155CC"/>
                </a:solidFill>
              </a:rPr>
              <a:t>Sampling introduces uncertainty.</a:t>
            </a:r>
            <a:endParaRPr b="1" sz="3600">
              <a:solidFill>
                <a:srgbClr val="1155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2"/>
          <p:cNvPicPr preferRelativeResize="0"/>
          <p:nvPr/>
        </p:nvPicPr>
        <p:blipFill rotWithShape="1">
          <a:blip r:embed="rId3">
            <a:alphaModFix/>
          </a:blip>
          <a:srcRect b="0" l="46828" r="0" t="0"/>
          <a:stretch/>
        </p:blipFill>
        <p:spPr>
          <a:xfrm>
            <a:off x="5014150" y="1076450"/>
            <a:ext cx="3688399" cy="2891500"/>
          </a:xfrm>
          <a:prstGeom prst="rect">
            <a:avLst/>
          </a:prstGeom>
          <a:noFill/>
          <a:ln>
            <a:noFill/>
          </a:ln>
        </p:spPr>
      </p:pic>
      <p:sp>
        <p:nvSpPr>
          <p:cNvPr id="418" name="Google Shape;418;p42"/>
          <p:cNvSpPr/>
          <p:nvPr/>
        </p:nvSpPr>
        <p:spPr>
          <a:xfrm>
            <a:off x="4863550" y="9628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If we add more data supportive of alt. hypothesis, the t-statistic and degrees of freedom lead to p-value &lt; 0.05</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800"/>
              <a:buNone/>
            </a:pPr>
            <a:r>
              <a:t/>
            </a:r>
            <a:endParaRPr b="1" sz="2400"/>
          </a:p>
        </p:txBody>
      </p:sp>
      <p:sp>
        <p:nvSpPr>
          <p:cNvPr id="420" name="Google Shape;420;p42"/>
          <p:cNvSpPr/>
          <p:nvPr/>
        </p:nvSpPr>
        <p:spPr>
          <a:xfrm>
            <a:off x="23980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txBox="1"/>
          <p:nvPr/>
        </p:nvSpPr>
        <p:spPr>
          <a:xfrm>
            <a:off x="0" y="4790700"/>
            <a:ext cx="87825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http://genomicsclass.github.io/book/pages/clt_and_t-distribution.html</a:t>
            </a:r>
            <a:r>
              <a:rPr lang="en"/>
              <a:t>, </a:t>
            </a:r>
            <a:r>
              <a:rPr lang="en" sz="1100" u="sng">
                <a:solidFill>
                  <a:schemeClr val="hlink"/>
                </a:solidFill>
                <a:hlinkClick r:id="rId5"/>
              </a:rPr>
              <a:t>http://genomicsclass.github.io/book/pages/t-tests_in_practice.html</a:t>
            </a:r>
            <a:endParaRPr/>
          </a:p>
        </p:txBody>
      </p:sp>
      <p:sp>
        <p:nvSpPr>
          <p:cNvPr id="422" name="Google Shape;422;p42"/>
          <p:cNvSpPr txBox="1"/>
          <p:nvPr/>
        </p:nvSpPr>
        <p:spPr>
          <a:xfrm>
            <a:off x="193350" y="1431400"/>
            <a:ext cx="66474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Consolas"/>
                <a:ea typeface="Consolas"/>
                <a:cs typeface="Consolas"/>
                <a:sym typeface="Consolas"/>
              </a:rPr>
              <a:t># add two new data points that support alt. Hypothesis</a:t>
            </a:r>
            <a:endParaRPr sz="1100">
              <a:solidFill>
                <a:srgbClr val="1155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highfat = rbind(highfat, list("hf", as.numeric(30.22)))</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control = rbind(control, list("chow", as.numeric(24.23)))</a:t>
            </a:r>
            <a:endParaRPr sz="1100">
              <a:latin typeface="Consolas"/>
              <a:ea typeface="Consolas"/>
              <a:cs typeface="Consolas"/>
              <a:sym typeface="Consolas"/>
            </a:endParaRPr>
          </a:p>
          <a:p>
            <a:pPr indent="0" lvl="0" marL="0" rtl="0" algn="l">
              <a:spcBef>
                <a:spcPts val="0"/>
              </a:spcBef>
              <a:spcAft>
                <a:spcPts val="0"/>
              </a:spcAft>
              <a:buNone/>
            </a:pPr>
            <a:r>
              <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solidFill>
                  <a:srgbClr val="1155CC"/>
                </a:solidFill>
                <a:latin typeface="Consolas"/>
                <a:ea typeface="Consolas"/>
                <a:cs typeface="Consolas"/>
                <a:sym typeface="Consolas"/>
              </a:rPr>
              <a:t># compute the two sample t-test</a:t>
            </a:r>
            <a:endParaRPr sz="1100">
              <a:solidFill>
                <a:srgbClr val="1155CC"/>
              </a:solidFill>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t.test(highfat$Bodyweight, control$Bodyweight)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45720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Welch Two Sample t-test</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data:  highfat$Bodyweight and control$Bodyweight</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100">
                <a:latin typeface="Consolas"/>
                <a:ea typeface="Consolas"/>
                <a:cs typeface="Consolas"/>
                <a:sym typeface="Consolas"/>
              </a:rPr>
              <a:t>t = 2.3591, df = 21.774, p-value = 0.02771</a:t>
            </a:r>
            <a:endParaRPr b="1"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alternative hypothesis: true difference in means is not equal to 0</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95 percent confidence interval:</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 0.3911423 6.1073193</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sample estimates:</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mean of x mean of y </a:t>
            </a:r>
            <a:endParaRPr sz="11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100">
                <a:latin typeface="Consolas"/>
                <a:ea typeface="Consolas"/>
                <a:cs typeface="Consolas"/>
                <a:sym typeface="Consolas"/>
              </a:rPr>
              <a:t> 27.09462  23.84538 </a:t>
            </a:r>
            <a:endParaRPr sz="1100">
              <a:latin typeface="Consolas"/>
              <a:ea typeface="Consolas"/>
              <a:cs typeface="Consolas"/>
              <a:sym typeface="Consolas"/>
            </a:endParaRPr>
          </a:p>
          <a:p>
            <a:pPr indent="0" lvl="0" marL="0" rtl="0" algn="l">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p:txBody>
      </p:sp>
      <p:sp>
        <p:nvSpPr>
          <p:cNvPr id="423" name="Google Shape;423;p42"/>
          <p:cNvSpPr/>
          <p:nvPr/>
        </p:nvSpPr>
        <p:spPr>
          <a:xfrm>
            <a:off x="5437050" y="109187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42"/>
          <p:cNvCxnSpPr/>
          <p:nvPr/>
        </p:nvCxnSpPr>
        <p:spPr>
          <a:xfrm flipH="1" rot="10800000">
            <a:off x="3673925" y="3130450"/>
            <a:ext cx="2622600" cy="238800"/>
          </a:xfrm>
          <a:prstGeom prst="straightConnector1">
            <a:avLst/>
          </a:prstGeom>
          <a:noFill/>
          <a:ln cap="flat" cmpd="sng" w="19050">
            <a:solidFill>
              <a:schemeClr val="accent1"/>
            </a:solidFill>
            <a:prstDash val="solid"/>
            <a:round/>
            <a:headEnd len="med" w="med" type="none"/>
            <a:tailEnd len="med" w="med" type="ova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ph type="title"/>
          </p:nvPr>
        </p:nvSpPr>
        <p:spPr>
          <a:xfrm>
            <a:off x="1751300" y="1290100"/>
            <a:ext cx="5851800" cy="50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600"/>
              <a:t>Analysis of Variance (ANOVA) is essentially the t-test for more than two groups.</a:t>
            </a:r>
            <a:endParaRPr b="1" sz="3600">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69600" y="237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a:t>
            </a:r>
            <a:r>
              <a:rPr lang="en"/>
              <a:t> observations</a:t>
            </a:r>
            <a:endParaRPr/>
          </a:p>
        </p:txBody>
      </p:sp>
      <p:pic>
        <p:nvPicPr>
          <p:cNvPr id="74" name="Google Shape;74;p16"/>
          <p:cNvPicPr preferRelativeResize="0"/>
          <p:nvPr/>
        </p:nvPicPr>
        <p:blipFill rotWithShape="1">
          <a:blip r:embed="rId3">
            <a:alphaModFix/>
          </a:blip>
          <a:srcRect b="0" l="0" r="65817" t="0"/>
          <a:stretch/>
        </p:blipFill>
        <p:spPr>
          <a:xfrm>
            <a:off x="161925" y="1520525"/>
            <a:ext cx="3014901" cy="2447925"/>
          </a:xfrm>
          <a:prstGeom prst="rect">
            <a:avLst/>
          </a:prstGeom>
          <a:noFill/>
          <a:ln>
            <a:noFill/>
          </a:ln>
        </p:spPr>
      </p:pic>
      <p:sp>
        <p:nvSpPr>
          <p:cNvPr id="75" name="Google Shape;75;p16"/>
          <p:cNvSpPr/>
          <p:nvPr/>
        </p:nvSpPr>
        <p:spPr>
          <a:xfrm>
            <a:off x="180975" y="1344450"/>
            <a:ext cx="402000" cy="80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nvSpPr>
        <p:spPr>
          <a:xfrm>
            <a:off x="891775" y="916275"/>
            <a:ext cx="18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One sample t-test</a:t>
            </a:r>
            <a:endParaRPr>
              <a:latin typeface="Nunito"/>
              <a:ea typeface="Nunito"/>
              <a:cs typeface="Nunito"/>
              <a:sym typeface="Nunito"/>
            </a:endParaRPr>
          </a:p>
        </p:txBody>
      </p:sp>
      <p:grpSp>
        <p:nvGrpSpPr>
          <p:cNvPr id="77" name="Google Shape;77;p16"/>
          <p:cNvGrpSpPr/>
          <p:nvPr/>
        </p:nvGrpSpPr>
        <p:grpSpPr>
          <a:xfrm>
            <a:off x="3794999" y="698075"/>
            <a:ext cx="5276251" cy="3838575"/>
            <a:chOff x="3794999" y="698075"/>
            <a:chExt cx="5276251" cy="3838575"/>
          </a:xfrm>
        </p:grpSpPr>
        <p:pic>
          <p:nvPicPr>
            <p:cNvPr id="78" name="Google Shape;78;p16"/>
            <p:cNvPicPr preferRelativeResize="0"/>
            <p:nvPr/>
          </p:nvPicPr>
          <p:blipFill rotWithShape="1">
            <a:blip r:embed="rId4">
              <a:alphaModFix/>
            </a:blip>
            <a:srcRect b="29547" l="8809" r="0" t="0"/>
            <a:stretch/>
          </p:blipFill>
          <p:spPr>
            <a:xfrm>
              <a:off x="4339950" y="1004950"/>
              <a:ext cx="4731300" cy="3066250"/>
            </a:xfrm>
            <a:prstGeom prst="rect">
              <a:avLst/>
            </a:prstGeom>
            <a:noFill/>
            <a:ln>
              <a:noFill/>
            </a:ln>
          </p:spPr>
        </p:pic>
        <p:sp>
          <p:nvSpPr>
            <p:cNvPr id="79" name="Google Shape;79;p16"/>
            <p:cNvSpPr txBox="1"/>
            <p:nvPr/>
          </p:nvSpPr>
          <p:spPr>
            <a:xfrm>
              <a:off x="5090675" y="4135250"/>
              <a:ext cx="12633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1155CC"/>
                  </a:solidFill>
                  <a:latin typeface="Nunito"/>
                  <a:ea typeface="Nunito"/>
                  <a:cs typeface="Nunito"/>
                  <a:sym typeface="Nunito"/>
                </a:rPr>
                <a:t>Untreated</a:t>
              </a:r>
              <a:endParaRPr b="1" i="0" sz="1800" u="none" cap="none" strike="noStrike">
                <a:solidFill>
                  <a:srgbClr val="1155CC"/>
                </a:solidFill>
                <a:latin typeface="Nunito"/>
                <a:ea typeface="Nunito"/>
                <a:cs typeface="Nunito"/>
                <a:sym typeface="Nunito"/>
              </a:endParaRPr>
            </a:p>
          </p:txBody>
        </p:sp>
        <p:sp>
          <p:nvSpPr>
            <p:cNvPr id="80" name="Google Shape;80;p16"/>
            <p:cNvSpPr txBox="1"/>
            <p:nvPr/>
          </p:nvSpPr>
          <p:spPr>
            <a:xfrm>
              <a:off x="7305475" y="4135250"/>
              <a:ext cx="10170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1155CC"/>
                  </a:solidFill>
                  <a:latin typeface="Nunito"/>
                  <a:ea typeface="Nunito"/>
                  <a:cs typeface="Nunito"/>
                  <a:sym typeface="Nunito"/>
                </a:rPr>
                <a:t>Treated</a:t>
              </a:r>
              <a:endParaRPr b="1" i="0" sz="1800" u="none" cap="none" strike="noStrike">
                <a:solidFill>
                  <a:srgbClr val="1155CC"/>
                </a:solidFill>
                <a:latin typeface="Nunito"/>
                <a:ea typeface="Nunito"/>
                <a:cs typeface="Nunito"/>
                <a:sym typeface="Nunito"/>
              </a:endParaRPr>
            </a:p>
          </p:txBody>
        </p:sp>
        <p:sp>
          <p:nvSpPr>
            <p:cNvPr id="81" name="Google Shape;81;p16"/>
            <p:cNvSpPr txBox="1"/>
            <p:nvPr/>
          </p:nvSpPr>
          <p:spPr>
            <a:xfrm rot="-5400795">
              <a:off x="2698199" y="2337378"/>
              <a:ext cx="2595600" cy="40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1155CC"/>
                  </a:solidFill>
                  <a:latin typeface="Nunito"/>
                  <a:ea typeface="Nunito"/>
                  <a:cs typeface="Nunito"/>
                  <a:sym typeface="Nunito"/>
                </a:rPr>
                <a:t>Measure of interest</a:t>
              </a:r>
              <a:endParaRPr b="1" i="0" sz="1800" u="none" cap="none" strike="noStrike">
                <a:solidFill>
                  <a:srgbClr val="1155CC"/>
                </a:solidFill>
                <a:latin typeface="Nunito"/>
                <a:ea typeface="Nunito"/>
                <a:cs typeface="Nunito"/>
                <a:sym typeface="Nunito"/>
              </a:endParaRPr>
            </a:p>
          </p:txBody>
        </p:sp>
        <p:sp>
          <p:nvSpPr>
            <p:cNvPr id="82" name="Google Shape;82;p16"/>
            <p:cNvSpPr txBox="1"/>
            <p:nvPr/>
          </p:nvSpPr>
          <p:spPr>
            <a:xfrm>
              <a:off x="5800650" y="698075"/>
              <a:ext cx="18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Two</a:t>
              </a:r>
              <a:r>
                <a:rPr lang="en">
                  <a:latin typeface="Nunito"/>
                  <a:ea typeface="Nunito"/>
                  <a:cs typeface="Nunito"/>
                  <a:sym typeface="Nunito"/>
                </a:rPr>
                <a:t> sample t-test</a:t>
              </a:r>
              <a:endParaRPr>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Recall: </a:t>
            </a:r>
            <a:r>
              <a:rPr lang="en" sz="2400"/>
              <a:t>Central Limit Theorem holds true for </a:t>
            </a:r>
            <a:r>
              <a:rPr lang="en" sz="2400"/>
              <a:t>any</a:t>
            </a:r>
            <a:r>
              <a:rPr lang="en" sz="2400"/>
              <a:t> distribution</a:t>
            </a:r>
            <a:endParaRPr b="1" sz="2400"/>
          </a:p>
        </p:txBody>
      </p:sp>
      <p:sp>
        <p:nvSpPr>
          <p:cNvPr id="88" name="Google Shape;88;p17"/>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https://www.nature.com/articles/nmeth.2613/figures/2</a:t>
            </a:r>
            <a:endParaRPr b="0" i="0" sz="1400" u="none" cap="none" strike="noStrike">
              <a:solidFill>
                <a:srgbClr val="000000"/>
              </a:solidFill>
              <a:latin typeface="Nunito"/>
              <a:ea typeface="Nunito"/>
              <a:cs typeface="Nunito"/>
              <a:sym typeface="Nunito"/>
            </a:endParaRPr>
          </a:p>
        </p:txBody>
      </p:sp>
      <p:pic>
        <p:nvPicPr>
          <p:cNvPr id="89" name="Google Shape;89;p17"/>
          <p:cNvPicPr preferRelativeResize="0"/>
          <p:nvPr/>
        </p:nvPicPr>
        <p:blipFill rotWithShape="1">
          <a:blip r:embed="rId4">
            <a:alphaModFix/>
          </a:blip>
          <a:srcRect b="0" l="0" r="0" t="0"/>
          <a:stretch/>
        </p:blipFill>
        <p:spPr>
          <a:xfrm>
            <a:off x="152400" y="844950"/>
            <a:ext cx="8820150" cy="2724150"/>
          </a:xfrm>
          <a:prstGeom prst="rect">
            <a:avLst/>
          </a:prstGeom>
          <a:noFill/>
          <a:ln>
            <a:noFill/>
          </a:ln>
        </p:spPr>
      </p:pic>
      <p:sp>
        <p:nvSpPr>
          <p:cNvPr id="90" name="Google Shape;90;p17"/>
          <p:cNvSpPr txBox="1"/>
          <p:nvPr/>
        </p:nvSpPr>
        <p:spPr>
          <a:xfrm>
            <a:off x="499625" y="3566850"/>
            <a:ext cx="81258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sz="2000">
                <a:solidFill>
                  <a:srgbClr val="434343"/>
                </a:solidFill>
                <a:latin typeface="Nunito"/>
                <a:ea typeface="Nunito"/>
                <a:cs typeface="Nunito"/>
                <a:sym typeface="Nunito"/>
              </a:rPr>
              <a:t>As the sample size increases, the means of samples will become increasingly close to a normal distribution with a mean (𝞵) equal to the population sample!</a:t>
            </a:r>
            <a:endParaRPr sz="2000">
              <a:solidFill>
                <a:srgbClr val="434343"/>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222222"/>
              </a:solidFill>
              <a:highlight>
                <a:srgbClr val="FFFFFF"/>
              </a:highlight>
              <a:latin typeface="Nunito"/>
              <a:ea typeface="Nunito"/>
              <a:cs typeface="Nunito"/>
              <a:sym typeface="Nunito"/>
            </a:endParaRPr>
          </a:p>
        </p:txBody>
      </p:sp>
      <p:sp>
        <p:nvSpPr>
          <p:cNvPr id="91" name="Google Shape;91;p17"/>
          <p:cNvSpPr/>
          <p:nvPr/>
        </p:nvSpPr>
        <p:spPr>
          <a:xfrm>
            <a:off x="181900" y="88930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2511800" y="8449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6093200" y="84495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With larger sample sizes (</a:t>
            </a:r>
            <a:r>
              <a:rPr b="1" i="1" lang="en" sz="2400"/>
              <a:t>n</a:t>
            </a:r>
            <a:r>
              <a:rPr b="1" lang="en" sz="2400"/>
              <a:t>), the standard deviation of the sample means decreases</a:t>
            </a:r>
            <a:endParaRPr b="1" sz="2400"/>
          </a:p>
        </p:txBody>
      </p:sp>
      <p:pic>
        <p:nvPicPr>
          <p:cNvPr id="99" name="Google Shape;99;p18"/>
          <p:cNvPicPr preferRelativeResize="0"/>
          <p:nvPr/>
        </p:nvPicPr>
        <p:blipFill rotWithShape="1">
          <a:blip r:embed="rId3">
            <a:alphaModFix/>
          </a:blip>
          <a:srcRect b="0" l="0" r="0" t="0"/>
          <a:stretch/>
        </p:blipFill>
        <p:spPr>
          <a:xfrm>
            <a:off x="280175" y="929150"/>
            <a:ext cx="6094800" cy="3661700"/>
          </a:xfrm>
          <a:prstGeom prst="rect">
            <a:avLst/>
          </a:prstGeom>
          <a:noFill/>
          <a:ln>
            <a:noFill/>
          </a:ln>
        </p:spPr>
      </p:pic>
      <p:sp>
        <p:nvSpPr>
          <p:cNvPr id="100" name="Google Shape;100;p18"/>
          <p:cNvSpPr txBox="1"/>
          <p:nvPr/>
        </p:nvSpPr>
        <p:spPr>
          <a:xfrm>
            <a:off x="0" y="4800600"/>
            <a:ext cx="52212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Nunito"/>
                <a:ea typeface="Nunito"/>
                <a:cs typeface="Nunito"/>
                <a:sym typeface="Nunito"/>
                <a:hlinkClick r:id="rId4"/>
              </a:rPr>
              <a:t>https://www.nature.com/articles/nmeth.2613/figures/3</a:t>
            </a:r>
            <a:endParaRPr b="0" i="0" sz="1400" u="none" cap="none" strike="noStrike">
              <a:solidFill>
                <a:srgbClr val="000000"/>
              </a:solidFill>
              <a:latin typeface="Nunito"/>
              <a:ea typeface="Nunito"/>
              <a:cs typeface="Nunito"/>
              <a:sym typeface="Nunito"/>
            </a:endParaRPr>
          </a:p>
        </p:txBody>
      </p:sp>
      <p:grpSp>
        <p:nvGrpSpPr>
          <p:cNvPr id="101" name="Google Shape;101;p18"/>
          <p:cNvGrpSpPr/>
          <p:nvPr/>
        </p:nvGrpSpPr>
        <p:grpSpPr>
          <a:xfrm>
            <a:off x="6448875" y="490950"/>
            <a:ext cx="2430300" cy="2374200"/>
            <a:chOff x="6699775" y="1461750"/>
            <a:chExt cx="2430300" cy="2374200"/>
          </a:xfrm>
        </p:grpSpPr>
        <p:cxnSp>
          <p:nvCxnSpPr>
            <p:cNvPr id="102" name="Google Shape;102;p18"/>
            <p:cNvCxnSpPr/>
            <p:nvPr/>
          </p:nvCxnSpPr>
          <p:spPr>
            <a:xfrm>
              <a:off x="6952225" y="2049100"/>
              <a:ext cx="62700" cy="425700"/>
            </a:xfrm>
            <a:prstGeom prst="straightConnector1">
              <a:avLst/>
            </a:prstGeom>
            <a:noFill/>
            <a:ln cap="flat" cmpd="sng" w="9525">
              <a:solidFill>
                <a:schemeClr val="dk2"/>
              </a:solidFill>
              <a:prstDash val="solid"/>
              <a:round/>
              <a:headEnd len="sm" w="sm" type="none"/>
              <a:tailEnd len="med" w="med" type="triangle"/>
            </a:ln>
          </p:spPr>
        </p:cxnSp>
        <p:grpSp>
          <p:nvGrpSpPr>
            <p:cNvPr id="103" name="Google Shape;103;p18"/>
            <p:cNvGrpSpPr/>
            <p:nvPr/>
          </p:nvGrpSpPr>
          <p:grpSpPr>
            <a:xfrm>
              <a:off x="6699775" y="1461750"/>
              <a:ext cx="2430300" cy="2374200"/>
              <a:chOff x="6699775" y="1461750"/>
              <a:chExt cx="2430300" cy="2374200"/>
            </a:xfrm>
          </p:grpSpPr>
          <p:sp>
            <p:nvSpPr>
              <p:cNvPr id="104" name="Google Shape;104;p18"/>
              <p:cNvSpPr txBox="1"/>
              <p:nvPr/>
            </p:nvSpPr>
            <p:spPr>
              <a:xfrm>
                <a:off x="6699775" y="2360500"/>
                <a:ext cx="2382600" cy="6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222222"/>
                    </a:solidFill>
                    <a:highlight>
                      <a:srgbClr val="FFFFFF"/>
                    </a:highlight>
                    <a:latin typeface="Lora"/>
                    <a:ea typeface="Lora"/>
                    <a:cs typeface="Lora"/>
                    <a:sym typeface="Lora"/>
                  </a:rPr>
                  <a:t>σX̅ = σ/√</a:t>
                </a:r>
                <a:r>
                  <a:rPr b="0" i="1" lang="en" sz="3200" u="none" cap="none" strike="noStrike">
                    <a:solidFill>
                      <a:srgbClr val="222222"/>
                    </a:solidFill>
                    <a:highlight>
                      <a:srgbClr val="FFFFFF"/>
                    </a:highlight>
                    <a:latin typeface="Lora"/>
                    <a:ea typeface="Lora"/>
                    <a:cs typeface="Lora"/>
                    <a:sym typeface="Lora"/>
                  </a:rPr>
                  <a:t>n</a:t>
                </a:r>
                <a:endParaRPr b="0" i="0" sz="3200" u="none" cap="none" strike="noStrike">
                  <a:solidFill>
                    <a:srgbClr val="000000"/>
                  </a:solidFill>
                  <a:latin typeface="Arial"/>
                  <a:ea typeface="Arial"/>
                  <a:cs typeface="Arial"/>
                  <a:sym typeface="Arial"/>
                </a:endParaRPr>
              </a:p>
            </p:txBody>
          </p:sp>
          <p:sp>
            <p:nvSpPr>
              <p:cNvPr id="105" name="Google Shape;105;p18"/>
              <p:cNvSpPr txBox="1"/>
              <p:nvPr/>
            </p:nvSpPr>
            <p:spPr>
              <a:xfrm>
                <a:off x="6795175" y="1461750"/>
                <a:ext cx="23349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Standard deviation of the </a:t>
                </a:r>
                <a:r>
                  <a:rPr b="0" i="0" lang="en" sz="1400" u="sng" cap="none" strike="noStrike">
                    <a:solidFill>
                      <a:srgbClr val="000000"/>
                    </a:solidFill>
                    <a:latin typeface="Nunito"/>
                    <a:ea typeface="Nunito"/>
                    <a:cs typeface="Nunito"/>
                    <a:sym typeface="Nunito"/>
                  </a:rPr>
                  <a:t>sample means. </a:t>
                </a:r>
                <a:endParaRPr b="0" i="0" sz="1400" u="sng" cap="none" strike="noStrike">
                  <a:solidFill>
                    <a:srgbClr val="000000"/>
                  </a:solidFill>
                  <a:latin typeface="Nunito"/>
                  <a:ea typeface="Nunito"/>
                  <a:cs typeface="Nunito"/>
                  <a:sym typeface="Nunito"/>
                </a:endParaRPr>
              </a:p>
            </p:txBody>
          </p:sp>
          <p:sp>
            <p:nvSpPr>
              <p:cNvPr id="106" name="Google Shape;106;p18"/>
              <p:cNvSpPr txBox="1"/>
              <p:nvPr/>
            </p:nvSpPr>
            <p:spPr>
              <a:xfrm>
                <a:off x="6795175" y="3366750"/>
                <a:ext cx="2334900" cy="4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Nunito"/>
                    <a:ea typeface="Nunito"/>
                    <a:cs typeface="Nunito"/>
                    <a:sym typeface="Nunito"/>
                  </a:rPr>
                  <a:t>Standard deviation of the </a:t>
                </a:r>
                <a:endParaRPr b="0" i="0" sz="1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200" u="sng" cap="none" strike="noStrike">
                    <a:solidFill>
                      <a:srgbClr val="000000"/>
                    </a:solidFill>
                    <a:latin typeface="Nunito"/>
                    <a:ea typeface="Nunito"/>
                    <a:cs typeface="Nunito"/>
                    <a:sym typeface="Nunito"/>
                  </a:rPr>
                  <a:t>population</a:t>
                </a:r>
                <a:endParaRPr b="0" i="0" sz="1200" u="sng" cap="none" strike="noStrike">
                  <a:solidFill>
                    <a:srgbClr val="000000"/>
                  </a:solidFill>
                  <a:latin typeface="Nunito"/>
                  <a:ea typeface="Nunito"/>
                  <a:cs typeface="Nunito"/>
                  <a:sym typeface="Nunito"/>
                </a:endParaRPr>
              </a:p>
            </p:txBody>
          </p:sp>
          <p:cxnSp>
            <p:nvCxnSpPr>
              <p:cNvPr id="107" name="Google Shape;107;p18"/>
              <p:cNvCxnSpPr/>
              <p:nvPr/>
            </p:nvCxnSpPr>
            <p:spPr>
              <a:xfrm flipH="1" rot="10800000">
                <a:off x="7175600" y="2879875"/>
                <a:ext cx="607200" cy="586200"/>
              </a:xfrm>
              <a:prstGeom prst="straightConnector1">
                <a:avLst/>
              </a:prstGeom>
              <a:noFill/>
              <a:ln cap="flat" cmpd="sng" w="9525">
                <a:solidFill>
                  <a:schemeClr val="dk2"/>
                </a:solidFill>
                <a:prstDash val="solid"/>
                <a:round/>
                <a:headEnd len="sm" w="sm" type="none"/>
                <a:tailEnd len="med" w="med" type="triangle"/>
              </a:ln>
            </p:spPr>
          </p:cxnSp>
        </p:grpSp>
      </p:grpSp>
      <p:sp>
        <p:nvSpPr>
          <p:cNvPr id="108" name="Google Shape;108;p18"/>
          <p:cNvSpPr txBox="1"/>
          <p:nvPr/>
        </p:nvSpPr>
        <p:spPr>
          <a:xfrm>
            <a:off x="6374975" y="2865425"/>
            <a:ext cx="2597700" cy="8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1155CC"/>
                </a:solidFill>
                <a:highlight>
                  <a:srgbClr val="FFFFFF"/>
                </a:highlight>
                <a:latin typeface="Nunito"/>
                <a:ea typeface="Nunito"/>
                <a:cs typeface="Nunito"/>
                <a:sym typeface="Nunito"/>
              </a:rPr>
              <a:t>As </a:t>
            </a:r>
            <a:r>
              <a:rPr b="0" i="1" lang="en" sz="1300" u="none" cap="none" strike="noStrike">
                <a:solidFill>
                  <a:srgbClr val="1155CC"/>
                </a:solidFill>
                <a:highlight>
                  <a:srgbClr val="FFFFFF"/>
                </a:highlight>
                <a:latin typeface="Nunito"/>
                <a:ea typeface="Nunito"/>
                <a:cs typeface="Nunito"/>
                <a:sym typeface="Nunito"/>
              </a:rPr>
              <a:t>n </a:t>
            </a:r>
            <a:r>
              <a:rPr b="0" i="0" lang="en" sz="1300" u="none" cap="none" strike="noStrike">
                <a:solidFill>
                  <a:srgbClr val="1155CC"/>
                </a:solidFill>
                <a:highlight>
                  <a:srgbClr val="FFFFFF"/>
                </a:highlight>
                <a:latin typeface="Nunito"/>
                <a:ea typeface="Nunito"/>
                <a:cs typeface="Nunito"/>
                <a:sym typeface="Nunito"/>
              </a:rPr>
              <a:t>increases, σ</a:t>
            </a:r>
            <a:r>
              <a:rPr b="0" i="0" lang="en" sz="950" u="none" cap="none" strike="noStrike">
                <a:solidFill>
                  <a:srgbClr val="1155CC"/>
                </a:solidFill>
                <a:highlight>
                  <a:srgbClr val="FFFFFF"/>
                </a:highlight>
                <a:latin typeface="Nunito"/>
                <a:ea typeface="Nunito"/>
                <a:cs typeface="Nunito"/>
                <a:sym typeface="Nunito"/>
              </a:rPr>
              <a:t>X̅</a:t>
            </a:r>
            <a:r>
              <a:rPr b="0" i="0" lang="en" sz="1300" u="none" cap="none" strike="noStrike">
                <a:solidFill>
                  <a:srgbClr val="1155CC"/>
                </a:solidFill>
                <a:highlight>
                  <a:srgbClr val="FFFFFF"/>
                </a:highlight>
                <a:latin typeface="Nunito"/>
                <a:ea typeface="Nunito"/>
                <a:cs typeface="Nunito"/>
                <a:sym typeface="Nunito"/>
              </a:rPr>
              <a:t> decreases. That is, the samples will have more similar means</a:t>
            </a:r>
            <a:r>
              <a:rPr lang="en" sz="1300">
                <a:solidFill>
                  <a:srgbClr val="1155CC"/>
                </a:solidFill>
                <a:highlight>
                  <a:srgbClr val="FFFFFF"/>
                </a:highlight>
                <a:latin typeface="Nunito"/>
                <a:ea typeface="Nunito"/>
                <a:cs typeface="Nunito"/>
                <a:sym typeface="Nunito"/>
              </a:rPr>
              <a:t>. Most importantly, when using a larger n, </a:t>
            </a:r>
            <a:r>
              <a:rPr b="1" lang="en" sz="1300">
                <a:solidFill>
                  <a:srgbClr val="1155CC"/>
                </a:solidFill>
                <a:highlight>
                  <a:srgbClr val="FFFFFF"/>
                </a:highlight>
                <a:latin typeface="Nunito"/>
                <a:ea typeface="Nunito"/>
                <a:cs typeface="Nunito"/>
                <a:sym typeface="Nunito"/>
              </a:rPr>
              <a:t>your sample mean is much more likely to be close to the true population mean. This is important in biology because we typically do one sample of size n (i.e., n replicates).</a:t>
            </a:r>
            <a:endParaRPr b="1" i="0" sz="1400" u="none" cap="none" strike="noStrike">
              <a:solidFill>
                <a:srgbClr val="1155CC"/>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Samples better approximate population as </a:t>
            </a:r>
            <a:r>
              <a:rPr b="1" i="1" lang="en" sz="2400"/>
              <a:t>n</a:t>
            </a:r>
            <a:r>
              <a:rPr b="1" lang="en" sz="2400"/>
              <a:t> increases.</a:t>
            </a:r>
            <a:endParaRPr b="1" sz="2400"/>
          </a:p>
        </p:txBody>
      </p:sp>
      <p:pic>
        <p:nvPicPr>
          <p:cNvPr id="114" name="Google Shape;114;p19"/>
          <p:cNvPicPr preferRelativeResize="0"/>
          <p:nvPr/>
        </p:nvPicPr>
        <p:blipFill rotWithShape="1">
          <a:blip r:embed="rId3">
            <a:alphaModFix/>
          </a:blip>
          <a:srcRect b="0" l="0" r="0" t="0"/>
          <a:stretch/>
        </p:blipFill>
        <p:spPr>
          <a:xfrm>
            <a:off x="381000" y="692550"/>
            <a:ext cx="5307276" cy="4298550"/>
          </a:xfrm>
          <a:prstGeom prst="rect">
            <a:avLst/>
          </a:prstGeom>
          <a:noFill/>
          <a:ln>
            <a:noFill/>
          </a:ln>
        </p:spPr>
      </p:pic>
      <p:sp>
        <p:nvSpPr>
          <p:cNvPr id="115" name="Google Shape;115;p19"/>
          <p:cNvSpPr txBox="1"/>
          <p:nvPr/>
        </p:nvSpPr>
        <p:spPr>
          <a:xfrm>
            <a:off x="5909275" y="2484375"/>
            <a:ext cx="30000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222222"/>
                </a:solidFill>
                <a:highlight>
                  <a:srgbClr val="FFFFFF"/>
                </a:highlight>
                <a:latin typeface="Nunito"/>
                <a:ea typeface="Nunito"/>
                <a:cs typeface="Nunito"/>
                <a:sym typeface="Nunito"/>
              </a:rPr>
              <a:t>The measured spread of sample means is also known as the standard error of the mean (s.e.m., SE</a:t>
            </a:r>
            <a:r>
              <a:rPr b="0" i="0" lang="en" sz="950" u="none" cap="none" strike="noStrike">
                <a:solidFill>
                  <a:srgbClr val="222222"/>
                </a:solidFill>
                <a:highlight>
                  <a:srgbClr val="FFFFFF"/>
                </a:highlight>
                <a:latin typeface="Nunito"/>
                <a:ea typeface="Nunito"/>
                <a:cs typeface="Nunito"/>
                <a:sym typeface="Nunito"/>
              </a:rPr>
              <a:t>X̅, s/</a:t>
            </a:r>
            <a:r>
              <a:rPr b="0" i="0" lang="en" sz="1300" u="none" cap="none" strike="noStrike">
                <a:solidFill>
                  <a:srgbClr val="222222"/>
                </a:solidFill>
                <a:highlight>
                  <a:srgbClr val="FFFFFF"/>
                </a:highlight>
                <a:latin typeface="Nunito"/>
                <a:ea typeface="Nunito"/>
                <a:cs typeface="Nunito"/>
                <a:sym typeface="Nunito"/>
              </a:rPr>
              <a:t>) and is used to estimate σ</a:t>
            </a:r>
            <a:r>
              <a:rPr b="0" i="0" lang="en" sz="950" u="none" cap="none" strike="noStrike">
                <a:solidFill>
                  <a:srgbClr val="222222"/>
                </a:solidFill>
                <a:highlight>
                  <a:srgbClr val="FFFFFF"/>
                </a:highlight>
                <a:latin typeface="Nunito"/>
                <a:ea typeface="Nunito"/>
                <a:cs typeface="Nunito"/>
                <a:sym typeface="Nunito"/>
              </a:rPr>
              <a:t>X̅, </a:t>
            </a:r>
            <a:r>
              <a:rPr b="0" i="0" lang="en" sz="1300" u="none" cap="none" strike="noStrike">
                <a:solidFill>
                  <a:srgbClr val="222222"/>
                </a:solidFill>
                <a:highlight>
                  <a:srgbClr val="FFFFFF"/>
                </a:highlight>
                <a:latin typeface="Nunito"/>
                <a:ea typeface="Nunito"/>
                <a:cs typeface="Nunito"/>
                <a:sym typeface="Nunito"/>
              </a:rPr>
              <a:t>which we cannot know because we cannot collect all possible samples. </a:t>
            </a:r>
            <a:endParaRPr b="0" i="0" sz="1300" u="none" cap="none" strike="noStrike">
              <a:solidFill>
                <a:srgbClr val="222222"/>
              </a:solidFill>
              <a:highlight>
                <a:srgbClr val="FFFFFF"/>
              </a:highlight>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t/>
            </a:r>
            <a:endParaRPr sz="1300">
              <a:solidFill>
                <a:srgbClr val="222222"/>
              </a:solidFill>
              <a:highlight>
                <a:srgbClr val="FFFFFF"/>
              </a:highlight>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rPr b="1" lang="en" sz="1300">
                <a:solidFill>
                  <a:srgbClr val="222222"/>
                </a:solidFill>
                <a:highlight>
                  <a:srgbClr val="FFFFFF"/>
                </a:highlight>
                <a:latin typeface="Nunito"/>
                <a:ea typeface="Nunito"/>
                <a:cs typeface="Nunito"/>
                <a:sym typeface="Nunito"/>
              </a:rPr>
              <a:t>The s.e.m. (s/√n) measures how well the sample mean approximates the population mean.</a:t>
            </a:r>
            <a:endParaRPr b="1" sz="1300">
              <a:solidFill>
                <a:srgbClr val="222222"/>
              </a:solidFill>
              <a:highlight>
                <a:srgbClr val="FFFFFF"/>
              </a:highlight>
              <a:latin typeface="Nunito"/>
              <a:ea typeface="Nunito"/>
              <a:cs typeface="Nunito"/>
              <a:sym typeface="Nunito"/>
            </a:endParaRPr>
          </a:p>
        </p:txBody>
      </p:sp>
      <p:grpSp>
        <p:nvGrpSpPr>
          <p:cNvPr id="116" name="Google Shape;116;p19"/>
          <p:cNvGrpSpPr/>
          <p:nvPr/>
        </p:nvGrpSpPr>
        <p:grpSpPr>
          <a:xfrm>
            <a:off x="1941075" y="701950"/>
            <a:ext cx="3129125" cy="3852900"/>
            <a:chOff x="1941075" y="701950"/>
            <a:chExt cx="3129125" cy="3852900"/>
          </a:xfrm>
        </p:grpSpPr>
        <p:sp>
          <p:nvSpPr>
            <p:cNvPr id="117" name="Google Shape;117;p19"/>
            <p:cNvSpPr txBox="1"/>
            <p:nvPr/>
          </p:nvSpPr>
          <p:spPr>
            <a:xfrm>
              <a:off x="2070200" y="3129075"/>
              <a:ext cx="3000000" cy="57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1155CC"/>
                  </a:solidFill>
                  <a:highlight>
                    <a:srgbClr val="FFFFFF"/>
                  </a:highlight>
                  <a:latin typeface="Nunito"/>
                  <a:ea typeface="Nunito"/>
                  <a:cs typeface="Nunito"/>
                  <a:sym typeface="Nunito"/>
                </a:rPr>
                <a:t>A sample size of 30 is often recommended.</a:t>
              </a:r>
              <a:endParaRPr b="1" i="0" sz="1300" u="none" cap="none" strike="noStrike">
                <a:solidFill>
                  <a:srgbClr val="1155CC"/>
                </a:solidFill>
                <a:latin typeface="Nunito"/>
                <a:ea typeface="Nunito"/>
                <a:cs typeface="Nunito"/>
                <a:sym typeface="Nunito"/>
              </a:endParaRPr>
            </a:p>
          </p:txBody>
        </p:sp>
        <p:cxnSp>
          <p:nvCxnSpPr>
            <p:cNvPr id="118" name="Google Shape;118;p19"/>
            <p:cNvCxnSpPr/>
            <p:nvPr/>
          </p:nvCxnSpPr>
          <p:spPr>
            <a:xfrm>
              <a:off x="1941075" y="701950"/>
              <a:ext cx="0" cy="3852900"/>
            </a:xfrm>
            <a:prstGeom prst="straightConnector1">
              <a:avLst/>
            </a:prstGeom>
            <a:noFill/>
            <a:ln cap="flat" cmpd="sng" w="38100">
              <a:solidFill>
                <a:srgbClr val="1155CC"/>
              </a:solidFill>
              <a:prstDash val="dash"/>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Is our observed value significantly different than a reference value?</a:t>
            </a:r>
            <a:endParaRPr b="1" sz="2400"/>
          </a:p>
        </p:txBody>
      </p:sp>
      <p:pic>
        <p:nvPicPr>
          <p:cNvPr id="124" name="Google Shape;124;p20"/>
          <p:cNvPicPr preferRelativeResize="0"/>
          <p:nvPr/>
        </p:nvPicPr>
        <p:blipFill rotWithShape="1">
          <a:blip r:embed="rId3">
            <a:alphaModFix/>
          </a:blip>
          <a:srcRect b="0" l="0" r="65817" t="0"/>
          <a:stretch/>
        </p:blipFill>
        <p:spPr>
          <a:xfrm>
            <a:off x="161925" y="910925"/>
            <a:ext cx="3014901" cy="2447925"/>
          </a:xfrm>
          <a:prstGeom prst="rect">
            <a:avLst/>
          </a:prstGeom>
          <a:noFill/>
          <a:ln>
            <a:noFill/>
          </a:ln>
        </p:spPr>
      </p:pic>
      <p:sp>
        <p:nvSpPr>
          <p:cNvPr id="125" name="Google Shape;125;p20"/>
          <p:cNvSpPr txBox="1"/>
          <p:nvPr/>
        </p:nvSpPr>
        <p:spPr>
          <a:xfrm>
            <a:off x="76200" y="4800600"/>
            <a:ext cx="45720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4"/>
              </a:rPr>
              <a:t>https://www.nature.com/articles/nmeth.2698/figures/1</a:t>
            </a:r>
            <a:endParaRPr/>
          </a:p>
        </p:txBody>
      </p:sp>
      <p:grpSp>
        <p:nvGrpSpPr>
          <p:cNvPr id="126" name="Google Shape;126;p20"/>
          <p:cNvGrpSpPr/>
          <p:nvPr/>
        </p:nvGrpSpPr>
        <p:grpSpPr>
          <a:xfrm>
            <a:off x="3176825" y="910925"/>
            <a:ext cx="3014963" cy="3546775"/>
            <a:chOff x="3176825" y="910925"/>
            <a:chExt cx="3014963" cy="3546775"/>
          </a:xfrm>
        </p:grpSpPr>
        <p:pic>
          <p:nvPicPr>
            <p:cNvPr id="127" name="Google Shape;127;p20"/>
            <p:cNvPicPr preferRelativeResize="0"/>
            <p:nvPr/>
          </p:nvPicPr>
          <p:blipFill rotWithShape="1">
            <a:blip r:embed="rId3">
              <a:alphaModFix/>
            </a:blip>
            <a:srcRect b="0" l="34178" r="32795" t="0"/>
            <a:stretch/>
          </p:blipFill>
          <p:spPr>
            <a:xfrm>
              <a:off x="3176825" y="910925"/>
              <a:ext cx="2912900" cy="2447925"/>
            </a:xfrm>
            <a:prstGeom prst="rect">
              <a:avLst/>
            </a:prstGeom>
            <a:noFill/>
            <a:ln>
              <a:noFill/>
            </a:ln>
          </p:spPr>
        </p:pic>
        <p:sp>
          <p:nvSpPr>
            <p:cNvPr id="128" name="Google Shape;128;p20"/>
            <p:cNvSpPr txBox="1"/>
            <p:nvPr/>
          </p:nvSpPr>
          <p:spPr>
            <a:xfrm>
              <a:off x="3337888" y="3345000"/>
              <a:ext cx="28539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200">
                  <a:highlight>
                    <a:srgbClr val="FFFFFF"/>
                  </a:highlight>
                  <a:latin typeface="Nunito"/>
                  <a:ea typeface="Nunito"/>
                  <a:cs typeface="Nunito"/>
                  <a:sym typeface="Nunito"/>
                </a:rPr>
                <a:t>Assume</a:t>
              </a:r>
              <a:r>
                <a:rPr lang="en" sz="1200">
                  <a:highlight>
                    <a:srgbClr val="FFFFFF"/>
                  </a:highlight>
                  <a:latin typeface="Nunito"/>
                  <a:ea typeface="Nunito"/>
                  <a:cs typeface="Nunito"/>
                  <a:sym typeface="Nunito"/>
                </a:rPr>
                <a:t> that technical factors can lead to random fluctuations that disperse measurements forming the null distribution, which encapsulates the </a:t>
              </a:r>
              <a:r>
                <a:rPr b="1" lang="en" sz="1200">
                  <a:highlight>
                    <a:srgbClr val="FFFFFF"/>
                  </a:highlight>
                  <a:latin typeface="Nunito"/>
                  <a:ea typeface="Nunito"/>
                  <a:cs typeface="Nunito"/>
                  <a:sym typeface="Nunito"/>
                </a:rPr>
                <a:t>null hypothesis (H</a:t>
              </a:r>
              <a:r>
                <a:rPr b="1" baseline="-25000" lang="en" sz="1200">
                  <a:highlight>
                    <a:srgbClr val="FFFFFF"/>
                  </a:highlight>
                  <a:latin typeface="Nunito"/>
                  <a:ea typeface="Nunito"/>
                  <a:cs typeface="Nunito"/>
                  <a:sym typeface="Nunito"/>
                </a:rPr>
                <a:t>0</a:t>
              </a:r>
              <a:r>
                <a:rPr b="1" lang="en" sz="1200">
                  <a:highlight>
                    <a:srgbClr val="FFFFFF"/>
                  </a:highlight>
                  <a:latin typeface="Nunito"/>
                  <a:ea typeface="Nunito"/>
                  <a:cs typeface="Nunito"/>
                  <a:sym typeface="Nunito"/>
                </a:rPr>
                <a:t>)</a:t>
              </a:r>
              <a:r>
                <a:rPr lang="en" sz="1200">
                  <a:highlight>
                    <a:srgbClr val="FFFFFF"/>
                  </a:highlight>
                  <a:latin typeface="Nunito"/>
                  <a:ea typeface="Nunito"/>
                  <a:cs typeface="Nunito"/>
                  <a:sym typeface="Nunito"/>
                </a:rPr>
                <a:t>. We assume that the null distribution is normally distributed.</a:t>
              </a:r>
              <a:endParaRPr b="1" sz="1200">
                <a:highlight>
                  <a:srgbClr val="FFFFFF"/>
                </a:highlight>
                <a:latin typeface="Nunito"/>
                <a:ea typeface="Nunito"/>
                <a:cs typeface="Nunito"/>
                <a:sym typeface="Nunito"/>
              </a:endParaRPr>
            </a:p>
          </p:txBody>
        </p:sp>
      </p:grpSp>
      <p:grpSp>
        <p:nvGrpSpPr>
          <p:cNvPr id="129" name="Google Shape;129;p20"/>
          <p:cNvGrpSpPr/>
          <p:nvPr/>
        </p:nvGrpSpPr>
        <p:grpSpPr>
          <a:xfrm>
            <a:off x="580000" y="2094125"/>
            <a:ext cx="2461800" cy="2363575"/>
            <a:chOff x="580000" y="2094125"/>
            <a:chExt cx="2461800" cy="2363575"/>
          </a:xfrm>
        </p:grpSpPr>
        <p:sp>
          <p:nvSpPr>
            <p:cNvPr id="130" name="Google Shape;130;p20"/>
            <p:cNvSpPr txBox="1"/>
            <p:nvPr/>
          </p:nvSpPr>
          <p:spPr>
            <a:xfrm>
              <a:off x="580000" y="3345000"/>
              <a:ext cx="24618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200">
                  <a:highlight>
                    <a:srgbClr val="FFFFFF"/>
                  </a:highlight>
                  <a:latin typeface="Nunito"/>
                  <a:ea typeface="Nunito"/>
                  <a:cs typeface="Nunito"/>
                  <a:sym typeface="Nunito"/>
                </a:rPr>
                <a:t>Is this observed difference compared to the reference value due to random chance?</a:t>
              </a:r>
              <a:endParaRPr b="1" sz="1200">
                <a:highlight>
                  <a:srgbClr val="FFFFFF"/>
                </a:highlight>
                <a:latin typeface="Nunito"/>
                <a:ea typeface="Nunito"/>
                <a:cs typeface="Nunito"/>
                <a:sym typeface="Nunito"/>
              </a:endParaRPr>
            </a:p>
          </p:txBody>
        </p:sp>
        <p:cxnSp>
          <p:nvCxnSpPr>
            <p:cNvPr id="131" name="Google Shape;131;p20"/>
            <p:cNvCxnSpPr/>
            <p:nvPr/>
          </p:nvCxnSpPr>
          <p:spPr>
            <a:xfrm>
              <a:off x="1781675" y="2519900"/>
              <a:ext cx="914400" cy="0"/>
            </a:xfrm>
            <a:prstGeom prst="straightConnector1">
              <a:avLst/>
            </a:prstGeom>
            <a:noFill/>
            <a:ln cap="flat" cmpd="sng" w="19050">
              <a:solidFill>
                <a:srgbClr val="1155CC"/>
              </a:solidFill>
              <a:prstDash val="solid"/>
              <a:round/>
              <a:headEnd len="med" w="med" type="diamond"/>
              <a:tailEnd len="med" w="med" type="diamond"/>
            </a:ln>
          </p:spPr>
        </p:cxnSp>
        <p:sp>
          <p:nvSpPr>
            <p:cNvPr id="132" name="Google Shape;132;p20"/>
            <p:cNvSpPr txBox="1"/>
            <p:nvPr/>
          </p:nvSpPr>
          <p:spPr>
            <a:xfrm>
              <a:off x="2082550" y="2094125"/>
              <a:ext cx="2544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Nunito"/>
                  <a:ea typeface="Nunito"/>
                  <a:cs typeface="Nunito"/>
                  <a:sym typeface="Nunito"/>
                </a:rPr>
                <a:t>?</a:t>
              </a:r>
              <a:endParaRPr sz="1800">
                <a:solidFill>
                  <a:srgbClr val="1155CC"/>
                </a:solidFill>
                <a:latin typeface="Nunito"/>
                <a:ea typeface="Nunito"/>
                <a:cs typeface="Nunito"/>
                <a:sym typeface="Nunito"/>
              </a:endParaRPr>
            </a:p>
          </p:txBody>
        </p:sp>
      </p:grpSp>
      <p:grpSp>
        <p:nvGrpSpPr>
          <p:cNvPr id="133" name="Google Shape;133;p20"/>
          <p:cNvGrpSpPr/>
          <p:nvPr/>
        </p:nvGrpSpPr>
        <p:grpSpPr>
          <a:xfrm>
            <a:off x="6089725" y="910925"/>
            <a:ext cx="2921375" cy="3546775"/>
            <a:chOff x="6089725" y="910925"/>
            <a:chExt cx="2921375" cy="3546775"/>
          </a:xfrm>
        </p:grpSpPr>
        <p:pic>
          <p:nvPicPr>
            <p:cNvPr id="134" name="Google Shape;134;p20"/>
            <p:cNvPicPr preferRelativeResize="0"/>
            <p:nvPr/>
          </p:nvPicPr>
          <p:blipFill rotWithShape="1">
            <a:blip r:embed="rId3">
              <a:alphaModFix/>
            </a:blip>
            <a:srcRect b="0" l="66974" r="0" t="0"/>
            <a:stretch/>
          </p:blipFill>
          <p:spPr>
            <a:xfrm>
              <a:off x="6089725" y="910925"/>
              <a:ext cx="2912900" cy="2447925"/>
            </a:xfrm>
            <a:prstGeom prst="rect">
              <a:avLst/>
            </a:prstGeom>
            <a:noFill/>
            <a:ln>
              <a:noFill/>
            </a:ln>
          </p:spPr>
        </p:pic>
        <p:sp>
          <p:nvSpPr>
            <p:cNvPr id="135" name="Google Shape;135;p20"/>
            <p:cNvSpPr txBox="1"/>
            <p:nvPr/>
          </p:nvSpPr>
          <p:spPr>
            <a:xfrm>
              <a:off x="6334800" y="3345000"/>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lang="en" sz="1200">
                  <a:highlight>
                    <a:srgbClr val="FFFFFF"/>
                  </a:highlight>
                  <a:latin typeface="Nunito"/>
                  <a:ea typeface="Nunito"/>
                  <a:cs typeface="Nunito"/>
                  <a:sym typeface="Nunito"/>
                </a:rPr>
                <a:t>Statistical tests locate an observation on a null distribution to measure the degree to which it is an outlier. </a:t>
              </a:r>
              <a:r>
                <a:rPr lang="en" sz="1200">
                  <a:solidFill>
                    <a:srgbClr val="1155CC"/>
                  </a:solidFill>
                  <a:highlight>
                    <a:srgbClr val="FFFFFF"/>
                  </a:highlight>
                  <a:latin typeface="Nunito"/>
                  <a:ea typeface="Nunito"/>
                  <a:cs typeface="Nunito"/>
                  <a:sym typeface="Nunito"/>
                </a:rPr>
                <a:t>In other words, what is the probability of sampling another </a:t>
              </a:r>
              <a:r>
                <a:rPr lang="en" sz="1200">
                  <a:solidFill>
                    <a:srgbClr val="1155CC"/>
                  </a:solidFill>
                  <a:highlight>
                    <a:srgbClr val="FFFFFF"/>
                  </a:highlight>
                  <a:latin typeface="Nunito"/>
                  <a:ea typeface="Nunito"/>
                  <a:cs typeface="Nunito"/>
                  <a:sym typeface="Nunito"/>
                </a:rPr>
                <a:t>observation</a:t>
              </a:r>
              <a:r>
                <a:rPr lang="en" sz="1200">
                  <a:solidFill>
                    <a:srgbClr val="1155CC"/>
                  </a:solidFill>
                  <a:highlight>
                    <a:srgbClr val="FFFFFF"/>
                  </a:highlight>
                  <a:latin typeface="Nunito"/>
                  <a:ea typeface="Nunito"/>
                  <a:cs typeface="Nunito"/>
                  <a:sym typeface="Nunito"/>
                </a:rPr>
                <a:t> from the null distribution that is as far away from 𝜇? </a:t>
              </a:r>
              <a:r>
                <a:rPr b="1" lang="en" sz="1200">
                  <a:solidFill>
                    <a:srgbClr val="1155CC"/>
                  </a:solidFill>
                  <a:highlight>
                    <a:srgbClr val="FFFFFF"/>
                  </a:highlight>
                  <a:latin typeface="Nunito"/>
                  <a:ea typeface="Nunito"/>
                  <a:cs typeface="Nunito"/>
                  <a:sym typeface="Nunito"/>
                </a:rPr>
                <a:t>This probability is the P-value</a:t>
              </a:r>
              <a:endParaRPr b="1" sz="1200">
                <a:solidFill>
                  <a:srgbClr val="1155CC"/>
                </a:solidFill>
                <a:highlight>
                  <a:srgbClr val="FFFFFF"/>
                </a:highlight>
                <a:latin typeface="Nunito"/>
                <a:ea typeface="Nunito"/>
                <a:cs typeface="Nunito"/>
                <a:sym typeface="Nunito"/>
              </a:endParaRPr>
            </a:p>
          </p:txBody>
        </p:sp>
      </p:grpSp>
      <p:sp>
        <p:nvSpPr>
          <p:cNvPr id="136" name="Google Shape;136;p20"/>
          <p:cNvSpPr/>
          <p:nvPr/>
        </p:nvSpPr>
        <p:spPr>
          <a:xfrm>
            <a:off x="76200" y="9978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2989250" y="9109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5991925" y="997825"/>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31350"/>
            <a:ext cx="8520600" cy="5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P-values from two-tailed versus one-tailed tests</a:t>
            </a:r>
            <a:endParaRPr b="1" sz="2400"/>
          </a:p>
        </p:txBody>
      </p:sp>
      <p:pic>
        <p:nvPicPr>
          <p:cNvPr id="144" name="Google Shape;144;p21"/>
          <p:cNvPicPr preferRelativeResize="0"/>
          <p:nvPr/>
        </p:nvPicPr>
        <p:blipFill rotWithShape="1">
          <a:blip r:embed="rId3">
            <a:alphaModFix/>
          </a:blip>
          <a:srcRect b="0" l="66974" r="0" t="0"/>
          <a:stretch/>
        </p:blipFill>
        <p:spPr>
          <a:xfrm>
            <a:off x="2632425" y="1108900"/>
            <a:ext cx="3879151" cy="3259925"/>
          </a:xfrm>
          <a:prstGeom prst="rect">
            <a:avLst/>
          </a:prstGeom>
          <a:noFill/>
          <a:ln>
            <a:noFill/>
          </a:ln>
        </p:spPr>
      </p:pic>
      <p:sp>
        <p:nvSpPr>
          <p:cNvPr id="145" name="Google Shape;145;p21"/>
          <p:cNvSpPr txBox="1"/>
          <p:nvPr/>
        </p:nvSpPr>
        <p:spPr>
          <a:xfrm>
            <a:off x="76200" y="4800600"/>
            <a:ext cx="45720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4"/>
              </a:rPr>
              <a:t>https://www.nature.com/articles/nmeth.2698/figures/1</a:t>
            </a:r>
            <a:endParaRPr/>
          </a:p>
        </p:txBody>
      </p:sp>
      <p:grpSp>
        <p:nvGrpSpPr>
          <p:cNvPr id="146" name="Google Shape;146;p21"/>
          <p:cNvGrpSpPr/>
          <p:nvPr/>
        </p:nvGrpSpPr>
        <p:grpSpPr>
          <a:xfrm>
            <a:off x="188525" y="2361450"/>
            <a:ext cx="5806800" cy="1112700"/>
            <a:chOff x="188525" y="2361450"/>
            <a:chExt cx="5806800" cy="1112700"/>
          </a:xfrm>
        </p:grpSpPr>
        <p:sp>
          <p:nvSpPr>
            <p:cNvPr id="147" name="Google Shape;147;p21"/>
            <p:cNvSpPr txBox="1"/>
            <p:nvPr/>
          </p:nvSpPr>
          <p:spPr>
            <a:xfrm>
              <a:off x="188525" y="2361450"/>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sz="1600">
                  <a:solidFill>
                    <a:srgbClr val="1155CC"/>
                  </a:solidFill>
                  <a:highlight>
                    <a:srgbClr val="FFFFFF"/>
                  </a:highlight>
                  <a:latin typeface="Nunito"/>
                  <a:ea typeface="Nunito"/>
                  <a:cs typeface="Nunito"/>
                  <a:sym typeface="Nunito"/>
                </a:rPr>
                <a:t>Two tailed test: </a:t>
              </a:r>
              <a:r>
                <a:rPr lang="en" sz="1600">
                  <a:solidFill>
                    <a:srgbClr val="1155CC"/>
                  </a:solidFill>
                  <a:highlight>
                    <a:srgbClr val="FFFFFF"/>
                  </a:highlight>
                  <a:latin typeface="Nunito"/>
                  <a:ea typeface="Nunito"/>
                  <a:cs typeface="Nunito"/>
                  <a:sym typeface="Nunito"/>
                </a:rPr>
                <a:t>what is the probability of measuring a value at least as far as x from 𝜇? That is, the gray and the black areas under the null distribution</a:t>
              </a:r>
              <a:endParaRPr sz="1600">
                <a:solidFill>
                  <a:schemeClr val="accent4"/>
                </a:solidFill>
                <a:highlight>
                  <a:srgbClr val="FFFFFF"/>
                </a:highlight>
                <a:latin typeface="Nunito"/>
                <a:ea typeface="Nunito"/>
                <a:cs typeface="Nunito"/>
                <a:sym typeface="Nunito"/>
              </a:endParaRPr>
            </a:p>
          </p:txBody>
        </p:sp>
        <p:cxnSp>
          <p:nvCxnSpPr>
            <p:cNvPr id="148" name="Google Shape;148;p21"/>
            <p:cNvCxnSpPr>
              <a:stCxn id="147" idx="3"/>
            </p:cNvCxnSpPr>
            <p:nvPr/>
          </p:nvCxnSpPr>
          <p:spPr>
            <a:xfrm>
              <a:off x="2864825" y="2917800"/>
              <a:ext cx="302700" cy="419400"/>
            </a:xfrm>
            <a:prstGeom prst="straightConnector1">
              <a:avLst/>
            </a:prstGeom>
            <a:noFill/>
            <a:ln cap="flat" cmpd="sng" w="19050">
              <a:solidFill>
                <a:srgbClr val="1155CC"/>
              </a:solidFill>
              <a:prstDash val="solid"/>
              <a:round/>
              <a:headEnd len="med" w="med" type="none"/>
              <a:tailEnd len="med" w="med" type="triangle"/>
            </a:ln>
          </p:spPr>
        </p:cxnSp>
        <p:cxnSp>
          <p:nvCxnSpPr>
            <p:cNvPr id="149" name="Google Shape;149;p21"/>
            <p:cNvCxnSpPr>
              <a:stCxn id="147" idx="3"/>
            </p:cNvCxnSpPr>
            <p:nvPr/>
          </p:nvCxnSpPr>
          <p:spPr>
            <a:xfrm>
              <a:off x="2864825" y="2917800"/>
              <a:ext cx="3130500" cy="494700"/>
            </a:xfrm>
            <a:prstGeom prst="straightConnector1">
              <a:avLst/>
            </a:prstGeom>
            <a:noFill/>
            <a:ln cap="flat" cmpd="sng" w="19050">
              <a:solidFill>
                <a:srgbClr val="1155CC"/>
              </a:solidFill>
              <a:prstDash val="solid"/>
              <a:round/>
              <a:headEnd len="med" w="med" type="none"/>
              <a:tailEnd len="med" w="med" type="triangle"/>
            </a:ln>
          </p:spPr>
        </p:cxnSp>
      </p:grpSp>
      <p:grpSp>
        <p:nvGrpSpPr>
          <p:cNvPr id="150" name="Google Shape;150;p21"/>
          <p:cNvGrpSpPr/>
          <p:nvPr/>
        </p:nvGrpSpPr>
        <p:grpSpPr>
          <a:xfrm>
            <a:off x="6315900" y="2361450"/>
            <a:ext cx="2828100" cy="1112700"/>
            <a:chOff x="6315900" y="2361450"/>
            <a:chExt cx="2828100" cy="1112700"/>
          </a:xfrm>
        </p:grpSpPr>
        <p:sp>
          <p:nvSpPr>
            <p:cNvPr id="151" name="Google Shape;151;p21"/>
            <p:cNvSpPr txBox="1"/>
            <p:nvPr/>
          </p:nvSpPr>
          <p:spPr>
            <a:xfrm>
              <a:off x="6467700" y="2361450"/>
              <a:ext cx="2676300" cy="11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lang="en" sz="1600">
                  <a:solidFill>
                    <a:srgbClr val="1155CC"/>
                  </a:solidFill>
                  <a:highlight>
                    <a:srgbClr val="FFFFFF"/>
                  </a:highlight>
                  <a:latin typeface="Nunito"/>
                  <a:ea typeface="Nunito"/>
                  <a:cs typeface="Nunito"/>
                  <a:sym typeface="Nunito"/>
                </a:rPr>
                <a:t>One</a:t>
              </a:r>
              <a:r>
                <a:rPr b="1" lang="en" sz="1600">
                  <a:solidFill>
                    <a:srgbClr val="1155CC"/>
                  </a:solidFill>
                  <a:highlight>
                    <a:srgbClr val="FFFFFF"/>
                  </a:highlight>
                  <a:latin typeface="Nunito"/>
                  <a:ea typeface="Nunito"/>
                  <a:cs typeface="Nunito"/>
                  <a:sym typeface="Nunito"/>
                </a:rPr>
                <a:t> tailed test: </a:t>
              </a:r>
              <a:r>
                <a:rPr lang="en" sz="1600">
                  <a:solidFill>
                    <a:srgbClr val="1155CC"/>
                  </a:solidFill>
                  <a:highlight>
                    <a:srgbClr val="FFFFFF"/>
                  </a:highlight>
                  <a:latin typeface="Nunito"/>
                  <a:ea typeface="Nunito"/>
                  <a:cs typeface="Nunito"/>
                  <a:sym typeface="Nunito"/>
                </a:rPr>
                <a:t>what is the probability of measuring a value greater than x? That is, only the black area under the null distribution</a:t>
              </a:r>
              <a:endParaRPr sz="1600">
                <a:solidFill>
                  <a:srgbClr val="1155CC"/>
                </a:solidFill>
                <a:highlight>
                  <a:srgbClr val="FFFFFF"/>
                </a:highlight>
                <a:latin typeface="Nunito"/>
                <a:ea typeface="Nunito"/>
                <a:cs typeface="Nunito"/>
                <a:sym typeface="Nunito"/>
              </a:endParaRPr>
            </a:p>
          </p:txBody>
        </p:sp>
        <p:cxnSp>
          <p:nvCxnSpPr>
            <p:cNvPr id="152" name="Google Shape;152;p21"/>
            <p:cNvCxnSpPr>
              <a:stCxn id="151" idx="1"/>
            </p:cNvCxnSpPr>
            <p:nvPr/>
          </p:nvCxnSpPr>
          <p:spPr>
            <a:xfrm flipH="1">
              <a:off x="6315900" y="2917800"/>
              <a:ext cx="151800" cy="390900"/>
            </a:xfrm>
            <a:prstGeom prst="straightConnector1">
              <a:avLst/>
            </a:prstGeom>
            <a:noFill/>
            <a:ln cap="flat" cmpd="sng" w="19050">
              <a:solidFill>
                <a:schemeClr val="accent1"/>
              </a:solidFill>
              <a:prstDash val="solid"/>
              <a:round/>
              <a:headEnd len="med" w="med" type="none"/>
              <a:tailEnd len="med" w="med" type="triangle"/>
            </a:ln>
          </p:spPr>
        </p:cxnSp>
      </p:grpSp>
      <p:sp>
        <p:nvSpPr>
          <p:cNvPr id="153" name="Google Shape;153;p21"/>
          <p:cNvSpPr/>
          <p:nvPr/>
        </p:nvSpPr>
        <p:spPr>
          <a:xfrm>
            <a:off x="2590875" y="1196400"/>
            <a:ext cx="495600" cy="50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LOB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